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01" r:id="rId5"/>
    <p:sldMasterId id="2147493614" r:id="rId6"/>
    <p:sldMasterId id="2147493627" r:id="rId7"/>
  </p:sldMasterIdLst>
  <p:notesMasterIdLst>
    <p:notesMasterId r:id="rId96"/>
  </p:notesMasterIdLst>
  <p:handoutMasterIdLst>
    <p:handoutMasterId r:id="rId97"/>
  </p:handoutMasterIdLst>
  <p:sldIdLst>
    <p:sldId id="854" r:id="rId8"/>
    <p:sldId id="933" r:id="rId9"/>
    <p:sldId id="824" r:id="rId10"/>
    <p:sldId id="826" r:id="rId11"/>
    <p:sldId id="935" r:id="rId12"/>
    <p:sldId id="990" r:id="rId13"/>
    <p:sldId id="991" r:id="rId14"/>
    <p:sldId id="980" r:id="rId15"/>
    <p:sldId id="982" r:id="rId16"/>
    <p:sldId id="983" r:id="rId17"/>
    <p:sldId id="979" r:id="rId18"/>
    <p:sldId id="984" r:id="rId19"/>
    <p:sldId id="985" r:id="rId20"/>
    <p:sldId id="986" r:id="rId21"/>
    <p:sldId id="988" r:id="rId22"/>
    <p:sldId id="989" r:id="rId23"/>
    <p:sldId id="992" r:id="rId24"/>
    <p:sldId id="993" r:id="rId25"/>
    <p:sldId id="994" r:id="rId26"/>
    <p:sldId id="978" r:id="rId27"/>
    <p:sldId id="936" r:id="rId28"/>
    <p:sldId id="937" r:id="rId29"/>
    <p:sldId id="938" r:id="rId30"/>
    <p:sldId id="940" r:id="rId31"/>
    <p:sldId id="941" r:id="rId32"/>
    <p:sldId id="939" r:id="rId33"/>
    <p:sldId id="942" r:id="rId34"/>
    <p:sldId id="943" r:id="rId35"/>
    <p:sldId id="944" r:id="rId36"/>
    <p:sldId id="859" r:id="rId37"/>
    <p:sldId id="860" r:id="rId38"/>
    <p:sldId id="945" r:id="rId39"/>
    <p:sldId id="973" r:id="rId40"/>
    <p:sldId id="954" r:id="rId41"/>
    <p:sldId id="963" r:id="rId42"/>
    <p:sldId id="955" r:id="rId43"/>
    <p:sldId id="956" r:id="rId44"/>
    <p:sldId id="957" r:id="rId45"/>
    <p:sldId id="958" r:id="rId46"/>
    <p:sldId id="959" r:id="rId47"/>
    <p:sldId id="960" r:id="rId48"/>
    <p:sldId id="961" r:id="rId49"/>
    <p:sldId id="962" r:id="rId50"/>
    <p:sldId id="964" r:id="rId51"/>
    <p:sldId id="965" r:id="rId52"/>
    <p:sldId id="966" r:id="rId53"/>
    <p:sldId id="967" r:id="rId54"/>
    <p:sldId id="968" r:id="rId55"/>
    <p:sldId id="969" r:id="rId56"/>
    <p:sldId id="970" r:id="rId57"/>
    <p:sldId id="971" r:id="rId58"/>
    <p:sldId id="972" r:id="rId59"/>
    <p:sldId id="922" r:id="rId60"/>
    <p:sldId id="335" r:id="rId61"/>
    <p:sldId id="336" r:id="rId62"/>
    <p:sldId id="337" r:id="rId63"/>
    <p:sldId id="338" r:id="rId64"/>
    <p:sldId id="339" r:id="rId65"/>
    <p:sldId id="340" r:id="rId66"/>
    <p:sldId id="341" r:id="rId67"/>
    <p:sldId id="342" r:id="rId68"/>
    <p:sldId id="343" r:id="rId69"/>
    <p:sldId id="344" r:id="rId70"/>
    <p:sldId id="345" r:id="rId71"/>
    <p:sldId id="346" r:id="rId72"/>
    <p:sldId id="347" r:id="rId73"/>
    <p:sldId id="348" r:id="rId74"/>
    <p:sldId id="349" r:id="rId75"/>
    <p:sldId id="350" r:id="rId76"/>
    <p:sldId id="351" r:id="rId77"/>
    <p:sldId id="352" r:id="rId78"/>
    <p:sldId id="353" r:id="rId79"/>
    <p:sldId id="354" r:id="rId80"/>
    <p:sldId id="362" r:id="rId81"/>
    <p:sldId id="363" r:id="rId82"/>
    <p:sldId id="388" r:id="rId83"/>
    <p:sldId id="389" r:id="rId84"/>
    <p:sldId id="390" r:id="rId85"/>
    <p:sldId id="391" r:id="rId86"/>
    <p:sldId id="392" r:id="rId87"/>
    <p:sldId id="393" r:id="rId88"/>
    <p:sldId id="394" r:id="rId89"/>
    <p:sldId id="395" r:id="rId90"/>
    <p:sldId id="396" r:id="rId91"/>
    <p:sldId id="974" r:id="rId92"/>
    <p:sldId id="975" r:id="rId93"/>
    <p:sldId id="976" r:id="rId94"/>
    <p:sldId id="977" r:id="rId9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266"/>
    <p:restoredTop sz="96793"/>
  </p:normalViewPr>
  <p:slideViewPr>
    <p:cSldViewPr snapToObjects="1">
      <p:cViewPr varScale="1">
        <p:scale>
          <a:sx n="171" d="100"/>
          <a:sy n="171" d="100"/>
        </p:scale>
        <p:origin x="1120"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2/18/21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8266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736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15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8660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44</a:t>
            </a:fld>
            <a:endParaRPr lang="en-US" altLang="en-US"/>
          </a:p>
        </p:txBody>
      </p:sp>
    </p:spTree>
    <p:extLst>
      <p:ext uri="{BB962C8B-B14F-4D97-AF65-F5344CB8AC3E}">
        <p14:creationId xmlns:p14="http://schemas.microsoft.com/office/powerpoint/2010/main" val="3369386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73324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4673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64883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83957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5763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955645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21784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2551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1DE2DCE1-2EFC-4C42-8DFC-CBA6F33233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637794-A468-4EC6-9DD2-8F932E63922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607B12F9-7FC5-42D0-9964-0865785D1C1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2BC6D4DE-B9DA-4FD2-A997-14A566E8D5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98452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A5814F0E-33C5-4FFC-97A8-A1EDBAA0258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1</a:t>
            </a:r>
          </a:p>
        </p:txBody>
      </p:sp>
      <p:sp>
        <p:nvSpPr>
          <p:cNvPr id="7270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0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2710" name="Rectangle 6"/>
          <p:cNvSpPr>
            <a:spLocks noGrp="1" noRot="1" noChangeAspect="1" noChangeArrowheads="1" noTextEdit="1"/>
          </p:cNvSpPr>
          <p:nvPr>
            <p:ph type="sldImg"/>
          </p:nvPr>
        </p:nvSpPr>
        <p:spPr>
          <a:xfrm>
            <a:off x="417513" y="703263"/>
            <a:ext cx="6162675" cy="3467100"/>
          </a:xfrm>
          <a:ln w="12700" cap="flat"/>
        </p:spPr>
      </p:sp>
      <p:sp>
        <p:nvSpPr>
          <p:cNvPr id="7271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341256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95996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90183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33373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20C9E32-697E-489A-B64D-FE4953CC06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5778" name="Rectangle 2"/>
          <p:cNvSpPr>
            <a:spLocks noGrp="1" noRot="1" noChangeAspect="1" noChangeArrowheads="1" noTextEdit="1"/>
          </p:cNvSpPr>
          <p:nvPr>
            <p:ph type="sldImg"/>
          </p:nvPr>
        </p:nvSpPr>
        <p:spPr>
          <a:xfrm>
            <a:off x="1187450" y="703263"/>
            <a:ext cx="4622800" cy="3467100"/>
          </a:xfrm>
          <a:ln/>
        </p:spPr>
      </p:sp>
      <p:sp>
        <p:nvSpPr>
          <p:cNvPr id="757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61033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3484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2C57A01C-1044-4195-A3E2-2CD774BF625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6" name="Rectangle 2"/>
          <p:cNvSpPr>
            <a:spLocks noGrp="1" noRot="1" noChangeAspect="1" noChangeArrowheads="1" noTextEdit="1"/>
          </p:cNvSpPr>
          <p:nvPr>
            <p:ph type="sldImg"/>
          </p:nvPr>
        </p:nvSpPr>
        <p:spPr>
          <a:xfrm>
            <a:off x="1187450" y="703263"/>
            <a:ext cx="4622800" cy="3467100"/>
          </a:xfrm>
          <a:ln/>
        </p:spPr>
      </p:sp>
      <p:sp>
        <p:nvSpPr>
          <p:cNvPr id="778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95842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6A075BA-FDA7-450B-AD36-61344A2A677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81094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F20BED2-5EAE-4848-8443-B0063BF5F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67895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3B0D9D7-5294-4E39-8BC0-4C255919E2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8" name="Rectangle 2"/>
          <p:cNvSpPr>
            <a:spLocks noGrp="1" noRot="1" noChangeAspect="1" noChangeArrowheads="1" noTextEdit="1"/>
          </p:cNvSpPr>
          <p:nvPr>
            <p:ph type="sldImg"/>
          </p:nvPr>
        </p:nvSpPr>
        <p:spPr>
          <a:xfrm>
            <a:off x="1187450" y="703263"/>
            <a:ext cx="4622800" cy="3467100"/>
          </a:xfrm>
          <a:ln/>
        </p:spPr>
      </p:sp>
      <p:sp>
        <p:nvSpPr>
          <p:cNvPr id="808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80749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BF508FA-5199-4AA3-8922-94158B684B6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2</a:t>
            </a:r>
          </a:p>
        </p:txBody>
      </p:sp>
      <p:sp>
        <p:nvSpPr>
          <p:cNvPr id="8192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26" name="Rectangle 6"/>
          <p:cNvSpPr>
            <a:spLocks noGrp="1" noRot="1" noChangeAspect="1" noChangeArrowheads="1" noTextEdit="1"/>
          </p:cNvSpPr>
          <p:nvPr>
            <p:ph type="sldImg"/>
          </p:nvPr>
        </p:nvSpPr>
        <p:spPr>
          <a:xfrm>
            <a:off x="417513" y="703263"/>
            <a:ext cx="6162675" cy="3467100"/>
          </a:xfrm>
          <a:ln w="12700" cap="flat"/>
        </p:spPr>
      </p:sp>
      <p:sp>
        <p:nvSpPr>
          <p:cNvPr id="8192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074420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0D8CA25-AE75-4191-8B01-FE9755FBC1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3</a:t>
            </a:r>
          </a:p>
        </p:txBody>
      </p:sp>
      <p:sp>
        <p:nvSpPr>
          <p:cNvPr id="8294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4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2950" name="Rectangle 6"/>
          <p:cNvSpPr>
            <a:spLocks noGrp="1" noRot="1" noChangeAspect="1" noChangeArrowheads="1" noTextEdit="1"/>
          </p:cNvSpPr>
          <p:nvPr>
            <p:ph type="sldImg"/>
          </p:nvPr>
        </p:nvSpPr>
        <p:spPr>
          <a:xfrm>
            <a:off x="1187450" y="703263"/>
            <a:ext cx="4622800" cy="3467100"/>
          </a:xfrm>
          <a:ln w="12700" cap="flat"/>
        </p:spPr>
      </p:sp>
      <p:sp>
        <p:nvSpPr>
          <p:cNvPr id="8295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562469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41C928F-F266-4AE9-9955-5DF263458FB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0"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1"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83972"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3"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3974" name="Rectangle 6"/>
          <p:cNvSpPr>
            <a:spLocks noGrp="1" noRot="1" noChangeAspect="1" noChangeArrowheads="1" noTextEdit="1"/>
          </p:cNvSpPr>
          <p:nvPr>
            <p:ph type="sldImg"/>
          </p:nvPr>
        </p:nvSpPr>
        <p:spPr>
          <a:xfrm>
            <a:off x="1187450" y="703263"/>
            <a:ext cx="4622800" cy="3467100"/>
          </a:xfrm>
          <a:ln w="12700" cap="flat"/>
        </p:spPr>
      </p:sp>
      <p:sp>
        <p:nvSpPr>
          <p:cNvPr id="83975"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258039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FB4B8FB-1017-465D-AFBF-5BF5BCE8100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499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4998" name="Rectangle 6"/>
          <p:cNvSpPr>
            <a:spLocks noGrp="1" noRot="1" noChangeAspect="1" noChangeArrowheads="1" noTextEdit="1"/>
          </p:cNvSpPr>
          <p:nvPr>
            <p:ph type="sldImg"/>
          </p:nvPr>
        </p:nvSpPr>
        <p:spPr>
          <a:xfrm>
            <a:off x="1187450" y="703263"/>
            <a:ext cx="4622800" cy="3467100"/>
          </a:xfrm>
          <a:ln w="12700" cap="flat"/>
        </p:spPr>
      </p:sp>
      <p:sp>
        <p:nvSpPr>
          <p:cNvPr id="8499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3182524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E7B9E48-CE28-477B-AF14-CB4F875872B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1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8602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6022" name="Rectangle 6"/>
          <p:cNvSpPr>
            <a:spLocks noGrp="1" noRot="1" noChangeAspect="1" noChangeArrowheads="1" noTextEdit="1"/>
          </p:cNvSpPr>
          <p:nvPr>
            <p:ph type="sldImg"/>
          </p:nvPr>
        </p:nvSpPr>
        <p:spPr>
          <a:xfrm>
            <a:off x="1187450" y="703263"/>
            <a:ext cx="4622800" cy="3467100"/>
          </a:xfrm>
          <a:ln w="12700" cap="flat"/>
        </p:spPr>
      </p:sp>
      <p:sp>
        <p:nvSpPr>
          <p:cNvPr id="8602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670463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E067567-7C0E-4623-97F7-3AB1CFA8462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2"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3"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87044"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5"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7046" name="Rectangle 6"/>
          <p:cNvSpPr>
            <a:spLocks noGrp="1" noRot="1" noChangeAspect="1" noChangeArrowheads="1" noTextEdit="1"/>
          </p:cNvSpPr>
          <p:nvPr>
            <p:ph type="sldImg"/>
          </p:nvPr>
        </p:nvSpPr>
        <p:spPr>
          <a:xfrm>
            <a:off x="1187450" y="703263"/>
            <a:ext cx="4622800" cy="3467100"/>
          </a:xfrm>
          <a:ln w="12700" cap="flat"/>
        </p:spPr>
      </p:sp>
      <p:sp>
        <p:nvSpPr>
          <p:cNvPr id="87047"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11684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582984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6D0189D-E517-438B-9693-2812E02CF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6"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7"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8</a:t>
            </a:r>
          </a:p>
        </p:txBody>
      </p:sp>
      <p:sp>
        <p:nvSpPr>
          <p:cNvPr id="88068"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69"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8070" name="Rectangle 6"/>
          <p:cNvSpPr>
            <a:spLocks noGrp="1" noRot="1" noChangeAspect="1" noChangeArrowheads="1" noTextEdit="1"/>
          </p:cNvSpPr>
          <p:nvPr>
            <p:ph type="sldImg"/>
          </p:nvPr>
        </p:nvSpPr>
        <p:spPr>
          <a:xfrm>
            <a:off x="1187450" y="703263"/>
            <a:ext cx="4622800" cy="3467100"/>
          </a:xfrm>
          <a:ln w="12700" cap="flat"/>
        </p:spPr>
      </p:sp>
      <p:sp>
        <p:nvSpPr>
          <p:cNvPr id="88071"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978944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B6B19D27-1D9D-4EFF-A2A6-3367138C303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4"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5"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0116"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7"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0118" name="Rectangle 6"/>
          <p:cNvSpPr>
            <a:spLocks noGrp="1" noRot="1" noChangeAspect="1" noChangeArrowheads="1" noTextEdit="1"/>
          </p:cNvSpPr>
          <p:nvPr>
            <p:ph type="sldImg"/>
          </p:nvPr>
        </p:nvSpPr>
        <p:spPr>
          <a:xfrm>
            <a:off x="1187450" y="703263"/>
            <a:ext cx="4622800" cy="3467100"/>
          </a:xfrm>
          <a:ln w="12700" cap="flat"/>
        </p:spPr>
      </p:sp>
      <p:sp>
        <p:nvSpPr>
          <p:cNvPr id="90119"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1805905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0F971D5-882D-4233-A30D-FAEDE4CA6E8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114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2" name="Rectangle 6"/>
          <p:cNvSpPr>
            <a:spLocks noGrp="1" noRot="1" noChangeAspect="1" noChangeArrowheads="1" noTextEdit="1"/>
          </p:cNvSpPr>
          <p:nvPr>
            <p:ph type="sldImg"/>
          </p:nvPr>
        </p:nvSpPr>
        <p:spPr>
          <a:xfrm>
            <a:off x="1187450" y="703263"/>
            <a:ext cx="4622800" cy="3467100"/>
          </a:xfrm>
          <a:ln w="12700" cap="flat"/>
        </p:spPr>
      </p:sp>
      <p:sp>
        <p:nvSpPr>
          <p:cNvPr id="9114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488483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6591C42-4AD5-4528-9EC3-61D5E9BDFC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02" name="Rectangle 2"/>
          <p:cNvSpPr>
            <a:spLocks noGrp="1" noRot="1" noChangeAspect="1" noChangeArrowheads="1" noTextEdit="1"/>
          </p:cNvSpPr>
          <p:nvPr>
            <p:ph type="sldImg"/>
          </p:nvPr>
        </p:nvSpPr>
        <p:spPr>
          <a:xfrm>
            <a:off x="417513" y="703263"/>
            <a:ext cx="6162675" cy="3467100"/>
          </a:xfrm>
          <a:ln/>
        </p:spPr>
      </p:sp>
      <p:sp>
        <p:nvSpPr>
          <p:cNvPr id="1024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45023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9DCB16A-F829-4527-A43B-C46817CDE3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6" name="Rectangle 2"/>
          <p:cNvSpPr>
            <a:spLocks noGrp="1" noRot="1" noChangeAspect="1" noChangeArrowheads="1" noTextEdit="1"/>
          </p:cNvSpPr>
          <p:nvPr>
            <p:ph type="sldImg"/>
          </p:nvPr>
        </p:nvSpPr>
        <p:spPr>
          <a:xfrm>
            <a:off x="1187450" y="703263"/>
            <a:ext cx="4622800" cy="3467100"/>
          </a:xfrm>
          <a:ln/>
        </p:spPr>
      </p:sp>
      <p:sp>
        <p:nvSpPr>
          <p:cNvPr id="1034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7841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1187450" y="703263"/>
            <a:ext cx="4622800"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20</a:t>
            </a:fld>
            <a:endParaRPr lang="en-US" altLang="en-US"/>
          </a:p>
        </p:txBody>
      </p:sp>
    </p:spTree>
    <p:extLst>
      <p:ext uri="{BB962C8B-B14F-4D97-AF65-F5344CB8AC3E}">
        <p14:creationId xmlns:p14="http://schemas.microsoft.com/office/powerpoint/2010/main" val="3402665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5C62BF7-9C63-497B-BAE2-5CB77526CD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5170" name="Rectangle 2"/>
          <p:cNvSpPr>
            <a:spLocks noGrp="1" noRot="1" noChangeAspect="1" noChangeArrowheads="1" noTextEdit="1"/>
          </p:cNvSpPr>
          <p:nvPr>
            <p:ph type="sldImg"/>
          </p:nvPr>
        </p:nvSpPr>
        <p:spPr>
          <a:xfrm>
            <a:off x="1187450" y="703263"/>
            <a:ext cx="4622800" cy="3467100"/>
          </a:xfrm>
          <a:ln/>
        </p:spPr>
      </p:sp>
      <p:sp>
        <p:nvSpPr>
          <p:cNvPr id="13517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37463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D5F1561-909F-45CB-8FAD-BF76CD5398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33767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30753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1000040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35</a:t>
            </a:fld>
            <a:endParaRPr lang="en-US" altLang="en-US"/>
          </a:p>
        </p:txBody>
      </p:sp>
    </p:spTree>
    <p:extLst>
      <p:ext uri="{BB962C8B-B14F-4D97-AF65-F5344CB8AC3E}">
        <p14:creationId xmlns:p14="http://schemas.microsoft.com/office/powerpoint/2010/main" val="2097630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23552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47556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2/18/21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2/18/21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2: ER, Relational, SQL (II)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ggle.com/gulsahdemiryurek/harry-potter-dataset"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Data_scraping" TargetMode="External"/><Relationship Id="rId2" Type="http://schemas.openxmlformats.org/officeDocument/2006/relationships/hyperlink" Target="https://en.wikipedia.org/wiki/Character_encoding" TargetMode="Externa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tiff"/></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hyperlink" Target="https://www.w3schools.com/java/java_regex.asp" TargetMode="External"/><Relationship Id="rId7" Type="http://schemas.openxmlformats.org/officeDocument/2006/relationships/image" Target="../media/image34.tiff"/><Relationship Id="rId2" Type="http://schemas.openxmlformats.org/officeDocument/2006/relationships/hyperlink" Target="https://docs.python.org/3/library/re.html" TargetMode="Externa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en.wikipedia.org/wiki/SNOBO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8.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ggle.com/gulsahdemiryurek/harry-potter-dataset" TargetMode="Externa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2: ER, Relational, SQL (II)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855443E-B9C9-5945-9AA8-9339069CDBB4}"/>
              </a:ext>
            </a:extLst>
          </p:cNvPr>
          <p:cNvSpPr>
            <a:spLocks noGrp="1"/>
          </p:cNvSpPr>
          <p:nvPr>
            <p:ph idx="1"/>
          </p:nvPr>
        </p:nvSpPr>
        <p:spPr>
          <a:xfrm>
            <a:off x="5943600" y="2653242"/>
            <a:ext cx="3048000" cy="1975907"/>
          </a:xfrm>
        </p:spPr>
        <p:txBody>
          <a:bodyPr/>
          <a:lstStyle/>
          <a:p>
            <a:r>
              <a:rPr lang="en-US" sz="1800" dirty="0"/>
              <a:t>All languages perform coercion/conversation.</a:t>
            </a:r>
          </a:p>
          <a:p>
            <a:r>
              <a:rPr lang="en-US" sz="1800" dirty="0"/>
              <a:t>The rules are usually similar but there are differences.</a:t>
            </a:r>
          </a:p>
        </p:txBody>
      </p:sp>
      <p:sp>
        <p:nvSpPr>
          <p:cNvPr id="2" name="Title 1">
            <a:extLst>
              <a:ext uri="{FF2B5EF4-FFF2-40B4-BE49-F238E27FC236}">
                <a16:creationId xmlns:a16="http://schemas.microsoft.com/office/drawing/2014/main" id="{DB93F84C-8677-414F-97FB-867796567B94}"/>
              </a:ext>
            </a:extLst>
          </p:cNvPr>
          <p:cNvSpPr>
            <a:spLocks noGrp="1"/>
          </p:cNvSpPr>
          <p:nvPr>
            <p:ph type="title"/>
          </p:nvPr>
        </p:nvSpPr>
        <p:spPr/>
        <p:txBody>
          <a:bodyPr/>
          <a:lstStyle/>
          <a:p>
            <a:r>
              <a:rPr lang="en-US" dirty="0"/>
              <a:t>Type Coercion/Type Conversion</a:t>
            </a:r>
          </a:p>
        </p:txBody>
      </p:sp>
      <p:pic>
        <p:nvPicPr>
          <p:cNvPr id="5" name="Picture 4">
            <a:extLst>
              <a:ext uri="{FF2B5EF4-FFF2-40B4-BE49-F238E27FC236}">
                <a16:creationId xmlns:a16="http://schemas.microsoft.com/office/drawing/2014/main" id="{24BBE026-108C-7247-8227-3131D7EA68F9}"/>
              </a:ext>
            </a:extLst>
          </p:cNvPr>
          <p:cNvPicPr>
            <a:picLocks noChangeAspect="1"/>
          </p:cNvPicPr>
          <p:nvPr/>
        </p:nvPicPr>
        <p:blipFill>
          <a:blip r:embed="rId2"/>
          <a:stretch>
            <a:fillRect/>
          </a:stretch>
        </p:blipFill>
        <p:spPr>
          <a:xfrm>
            <a:off x="76200" y="477308"/>
            <a:ext cx="2677512" cy="2012950"/>
          </a:xfrm>
          <a:prstGeom prst="rect">
            <a:avLst/>
          </a:prstGeom>
        </p:spPr>
      </p:pic>
      <p:pic>
        <p:nvPicPr>
          <p:cNvPr id="6" name="Picture 5">
            <a:extLst>
              <a:ext uri="{FF2B5EF4-FFF2-40B4-BE49-F238E27FC236}">
                <a16:creationId xmlns:a16="http://schemas.microsoft.com/office/drawing/2014/main" id="{8FE5B1A5-D288-B347-A346-18B6B823D34E}"/>
              </a:ext>
            </a:extLst>
          </p:cNvPr>
          <p:cNvPicPr>
            <a:picLocks noChangeAspect="1"/>
          </p:cNvPicPr>
          <p:nvPr/>
        </p:nvPicPr>
        <p:blipFill>
          <a:blip r:embed="rId3"/>
          <a:stretch>
            <a:fillRect/>
          </a:stretch>
        </p:blipFill>
        <p:spPr>
          <a:xfrm>
            <a:off x="3079950" y="477308"/>
            <a:ext cx="2716505" cy="2012950"/>
          </a:xfrm>
          <a:prstGeom prst="rect">
            <a:avLst/>
          </a:prstGeom>
        </p:spPr>
      </p:pic>
      <p:pic>
        <p:nvPicPr>
          <p:cNvPr id="7" name="Picture 6">
            <a:extLst>
              <a:ext uri="{FF2B5EF4-FFF2-40B4-BE49-F238E27FC236}">
                <a16:creationId xmlns:a16="http://schemas.microsoft.com/office/drawing/2014/main" id="{E9B3E9E9-B801-FE49-8B6E-66D3688D40B9}"/>
              </a:ext>
            </a:extLst>
          </p:cNvPr>
          <p:cNvPicPr>
            <a:picLocks noChangeAspect="1"/>
          </p:cNvPicPr>
          <p:nvPr/>
        </p:nvPicPr>
        <p:blipFill>
          <a:blip r:embed="rId4"/>
          <a:stretch>
            <a:fillRect/>
          </a:stretch>
        </p:blipFill>
        <p:spPr>
          <a:xfrm>
            <a:off x="6122694" y="477308"/>
            <a:ext cx="2716505" cy="2012950"/>
          </a:xfrm>
          <a:prstGeom prst="rect">
            <a:avLst/>
          </a:prstGeom>
        </p:spPr>
      </p:pic>
      <p:pic>
        <p:nvPicPr>
          <p:cNvPr id="9" name="Picture 8">
            <a:extLst>
              <a:ext uri="{FF2B5EF4-FFF2-40B4-BE49-F238E27FC236}">
                <a16:creationId xmlns:a16="http://schemas.microsoft.com/office/drawing/2014/main" id="{76016013-A998-2C4F-BDFB-E504C083E965}"/>
              </a:ext>
            </a:extLst>
          </p:cNvPr>
          <p:cNvPicPr>
            <a:picLocks noChangeAspect="1"/>
          </p:cNvPicPr>
          <p:nvPr/>
        </p:nvPicPr>
        <p:blipFill>
          <a:blip r:embed="rId5"/>
          <a:stretch>
            <a:fillRect/>
          </a:stretch>
        </p:blipFill>
        <p:spPr>
          <a:xfrm>
            <a:off x="76201" y="2643621"/>
            <a:ext cx="2677512" cy="1925301"/>
          </a:xfrm>
          <a:prstGeom prst="rect">
            <a:avLst/>
          </a:prstGeom>
        </p:spPr>
      </p:pic>
      <p:pic>
        <p:nvPicPr>
          <p:cNvPr id="10" name="Picture 9">
            <a:extLst>
              <a:ext uri="{FF2B5EF4-FFF2-40B4-BE49-F238E27FC236}">
                <a16:creationId xmlns:a16="http://schemas.microsoft.com/office/drawing/2014/main" id="{B0D42105-5B0C-064F-A8C2-DB34C437D2AB}"/>
              </a:ext>
            </a:extLst>
          </p:cNvPr>
          <p:cNvPicPr>
            <a:picLocks noChangeAspect="1"/>
          </p:cNvPicPr>
          <p:nvPr/>
        </p:nvPicPr>
        <p:blipFill>
          <a:blip r:embed="rId6"/>
          <a:stretch>
            <a:fillRect/>
          </a:stretch>
        </p:blipFill>
        <p:spPr>
          <a:xfrm>
            <a:off x="3079950" y="2571750"/>
            <a:ext cx="2777462" cy="1997172"/>
          </a:xfrm>
          <a:prstGeom prst="rect">
            <a:avLst/>
          </a:prstGeom>
        </p:spPr>
      </p:pic>
    </p:spTree>
    <p:extLst>
      <p:ext uri="{BB962C8B-B14F-4D97-AF65-F5344CB8AC3E}">
        <p14:creationId xmlns:p14="http://schemas.microsoft.com/office/powerpoint/2010/main" val="411690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12DA85-ADDC-0746-A58F-B7FF38964708}"/>
              </a:ext>
            </a:extLst>
          </p:cNvPr>
          <p:cNvSpPr>
            <a:spLocks noGrp="1"/>
          </p:cNvSpPr>
          <p:nvPr>
            <p:ph type="title"/>
          </p:nvPr>
        </p:nvSpPr>
        <p:spPr/>
        <p:txBody>
          <a:bodyPr/>
          <a:lstStyle/>
          <a:p>
            <a:r>
              <a:rPr lang="en-US" dirty="0"/>
              <a:t>Excellent Questions</a:t>
            </a:r>
          </a:p>
        </p:txBody>
      </p:sp>
      <p:pic>
        <p:nvPicPr>
          <p:cNvPr id="5" name="Picture 4">
            <a:extLst>
              <a:ext uri="{FF2B5EF4-FFF2-40B4-BE49-F238E27FC236}">
                <a16:creationId xmlns:a16="http://schemas.microsoft.com/office/drawing/2014/main" id="{3F7EDD91-CDA2-B04A-BD01-22C718EAA6EA}"/>
              </a:ext>
            </a:extLst>
          </p:cNvPr>
          <p:cNvPicPr>
            <a:picLocks noChangeAspect="1"/>
          </p:cNvPicPr>
          <p:nvPr/>
        </p:nvPicPr>
        <p:blipFill>
          <a:blip r:embed="rId2"/>
          <a:stretch>
            <a:fillRect/>
          </a:stretch>
        </p:blipFill>
        <p:spPr>
          <a:xfrm>
            <a:off x="86285" y="556017"/>
            <a:ext cx="8971430" cy="4031466"/>
          </a:xfrm>
          <a:prstGeom prst="rect">
            <a:avLst/>
          </a:prstGeom>
        </p:spPr>
      </p:pic>
    </p:spTree>
    <p:extLst>
      <p:ext uri="{BB962C8B-B14F-4D97-AF65-F5344CB8AC3E}">
        <p14:creationId xmlns:p14="http://schemas.microsoft.com/office/powerpoint/2010/main" val="4067507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r>
              <a:rPr lang="en-US" dirty="0"/>
              <a:t>Other 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155717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Tree>
    <p:extLst>
      <p:ext uri="{BB962C8B-B14F-4D97-AF65-F5344CB8AC3E}">
        <p14:creationId xmlns:p14="http://schemas.microsoft.com/office/powerpoint/2010/main" val="916007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44E9A1-55DC-0C4E-B5FD-396C61A077D2}"/>
              </a:ext>
            </a:extLst>
          </p:cNvPr>
          <p:cNvSpPr>
            <a:spLocks noGrp="1"/>
          </p:cNvSpPr>
          <p:nvPr>
            <p:ph idx="1"/>
          </p:nvPr>
        </p:nvSpPr>
        <p:spPr/>
        <p:txBody>
          <a:bodyPr/>
          <a:lstStyle/>
          <a:p>
            <a:r>
              <a:rPr lang="en-US" sz="1800" dirty="0"/>
              <a:t>“When </a:t>
            </a:r>
            <a:r>
              <a:rPr lang="en-US" sz="1800" i="1" dirty="0" err="1"/>
              <a:t>deathYear</a:t>
            </a:r>
            <a:r>
              <a:rPr lang="en-US" sz="1800" dirty="0"/>
              <a:t> is null do we assume that the person is alive? What if he is dead and information is just missing?”</a:t>
            </a:r>
          </a:p>
          <a:p>
            <a:r>
              <a:rPr lang="en-US" sz="1800" dirty="0"/>
              <a:t>Well,</a:t>
            </a:r>
          </a:p>
          <a:p>
            <a:pPr lvl="1"/>
            <a:r>
              <a:rPr lang="en-US" sz="1600" dirty="0"/>
              <a:t>My interpretation is that if there is no death date, </a:t>
            </a:r>
            <a:r>
              <a:rPr lang="en-US" sz="1600" i="1" dirty="0" err="1"/>
              <a:t>isDead</a:t>
            </a:r>
            <a:r>
              <a:rPr lang="en-US" sz="1600" dirty="0"/>
              <a:t> should be NULL.</a:t>
            </a:r>
          </a:p>
          <a:p>
            <a:pPr lvl="1"/>
            <a:r>
              <a:rPr lang="en-US" sz="1600" dirty="0"/>
              <a:t>I might expect that the person is dead if their current age would be 125,</a:t>
            </a:r>
            <a:br>
              <a:rPr lang="en-US" sz="1600" dirty="0"/>
            </a:br>
            <a:r>
              <a:rPr lang="en-US" sz="1600" dirty="0"/>
              <a:t>but that is just a guess.</a:t>
            </a:r>
          </a:p>
          <a:p>
            <a:r>
              <a:rPr lang="en-US" sz="1800" dirty="0"/>
              <a:t>Also,</a:t>
            </a:r>
          </a:p>
          <a:p>
            <a:pPr lvl="1"/>
            <a:r>
              <a:rPr lang="en-US" sz="1600" dirty="0"/>
              <a:t>Having a column </a:t>
            </a:r>
            <a:r>
              <a:rPr lang="en-US" sz="1600" i="1" dirty="0" err="1"/>
              <a:t>isDead</a:t>
            </a:r>
            <a:r>
              <a:rPr lang="en-US" sz="1600" dirty="0"/>
              <a:t> is actually a bad design pattern in this case.</a:t>
            </a:r>
          </a:p>
          <a:p>
            <a:pPr lvl="1"/>
            <a:r>
              <a:rPr lang="en-US" sz="1600" dirty="0"/>
              <a:t>The value of </a:t>
            </a:r>
            <a:r>
              <a:rPr lang="en-US" sz="1600" i="1" dirty="0" err="1"/>
              <a:t>isDead</a:t>
            </a:r>
            <a:r>
              <a:rPr lang="en-US" sz="1600" dirty="0"/>
              <a:t> is </a:t>
            </a:r>
            <a:r>
              <a:rPr lang="en-US" sz="1600" i="1" dirty="0"/>
              <a:t>functionally dependent</a:t>
            </a:r>
            <a:r>
              <a:rPr lang="en-US" sz="1600" dirty="0"/>
              <a:t> on </a:t>
            </a:r>
            <a:r>
              <a:rPr lang="en-US" sz="1600" i="1" dirty="0" err="1"/>
              <a:t>deathYear</a:t>
            </a:r>
            <a:r>
              <a:rPr lang="en-US" sz="1600" i="1" dirty="0"/>
              <a:t>.</a:t>
            </a:r>
          </a:p>
          <a:p>
            <a:pPr lvl="1"/>
            <a:r>
              <a:rPr lang="en-US" sz="1600" dirty="0"/>
              <a:t>Database designs avoid </a:t>
            </a:r>
            <a:r>
              <a:rPr lang="en-US" sz="1600" i="1" dirty="0"/>
              <a:t>functional</a:t>
            </a:r>
            <a:r>
              <a:rPr lang="en-US" sz="1600" dirty="0"/>
              <a:t> </a:t>
            </a:r>
            <a:r>
              <a:rPr lang="en-US" sz="1600" i="1" dirty="0"/>
              <a:t>dependencies</a:t>
            </a:r>
            <a:r>
              <a:rPr lang="en-US" sz="1600" dirty="0"/>
              <a:t> to prevent </a:t>
            </a:r>
            <a:r>
              <a:rPr lang="en-US" sz="1600" i="1" dirty="0"/>
              <a:t>update anomalies.</a:t>
            </a:r>
            <a:br>
              <a:rPr lang="en-US" sz="1600" dirty="0"/>
            </a:br>
            <a:r>
              <a:rPr lang="en-US" sz="1600" dirty="0"/>
              <a:t>Some could forget to update both columns when learning a fact.</a:t>
            </a:r>
          </a:p>
          <a:p>
            <a:pPr lvl="1"/>
            <a:r>
              <a:rPr lang="en-US" sz="1600" dirty="0"/>
              <a:t>In other scenarios, I might know that a person </a:t>
            </a:r>
            <a:r>
              <a:rPr lang="en-US" sz="1600" i="1" dirty="0" err="1"/>
              <a:t>isDead</a:t>
            </a:r>
            <a:r>
              <a:rPr lang="en-US" sz="1600" dirty="0"/>
              <a:t> but not know the </a:t>
            </a:r>
            <a:r>
              <a:rPr lang="en-US" sz="1600" i="1" dirty="0" err="1"/>
              <a:t>deathDate</a:t>
            </a:r>
            <a:r>
              <a:rPr lang="en-US" sz="1600" i="1" dirty="0"/>
              <a:t>.</a:t>
            </a:r>
            <a:br>
              <a:rPr lang="en-US" sz="1600" dirty="0"/>
            </a:br>
            <a:r>
              <a:rPr lang="en-US" sz="1600" dirty="0"/>
              <a:t>So, this design decision is problem/scenario specific.</a:t>
            </a:r>
          </a:p>
        </p:txBody>
      </p:sp>
      <p:sp>
        <p:nvSpPr>
          <p:cNvPr id="3" name="Title 2">
            <a:extLst>
              <a:ext uri="{FF2B5EF4-FFF2-40B4-BE49-F238E27FC236}">
                <a16:creationId xmlns:a16="http://schemas.microsoft.com/office/drawing/2014/main" id="{072CB704-7AA2-684B-B4C5-55C05C923F7C}"/>
              </a:ext>
            </a:extLst>
          </p:cNvPr>
          <p:cNvSpPr>
            <a:spLocks noGrp="1"/>
          </p:cNvSpPr>
          <p:nvPr>
            <p:ph type="title"/>
          </p:nvPr>
        </p:nvSpPr>
        <p:spPr/>
        <p:txBody>
          <a:bodyPr/>
          <a:lstStyle/>
          <a:p>
            <a:r>
              <a:rPr lang="en-US" dirty="0"/>
              <a:t>Back to Our Excellent Question</a:t>
            </a:r>
          </a:p>
        </p:txBody>
      </p:sp>
    </p:spTree>
    <p:extLst>
      <p:ext uri="{BB962C8B-B14F-4D97-AF65-F5344CB8AC3E}">
        <p14:creationId xmlns:p14="http://schemas.microsoft.com/office/powerpoint/2010/main" val="178479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35D2DC-7422-5F45-A311-6AD25268084C}"/>
              </a:ext>
            </a:extLst>
          </p:cNvPr>
          <p:cNvSpPr>
            <a:spLocks noGrp="1"/>
          </p:cNvSpPr>
          <p:nvPr>
            <p:ph idx="1"/>
          </p:nvPr>
        </p:nvSpPr>
        <p:spPr/>
        <p:txBody>
          <a:bodyPr/>
          <a:lstStyle/>
          <a:p>
            <a:r>
              <a:rPr lang="en-US" dirty="0"/>
              <a:t>There are a lot of columns. Is there anyway to</a:t>
            </a:r>
          </a:p>
          <a:p>
            <a:pPr lvl="1"/>
            <a:r>
              <a:rPr lang="en-US" dirty="0"/>
              <a:t>Figure out the list of columns.</a:t>
            </a:r>
          </a:p>
          <a:p>
            <a:pPr lvl="1"/>
            <a:r>
              <a:rPr lang="en-US" dirty="0"/>
              <a:t>Set all values with “” to NULL in one statement.</a:t>
            </a:r>
          </a:p>
          <a:p>
            <a:r>
              <a:rPr lang="en-US" dirty="0"/>
              <a:t>The logic would be something like,</a:t>
            </a:r>
          </a:p>
          <a:p>
            <a:pPr lvl="1"/>
            <a:r>
              <a:rPr lang="en-US" dirty="0">
                <a:solidFill>
                  <a:srgbClr val="FF0000"/>
                </a:solidFill>
              </a:rPr>
              <a:t>For</a:t>
            </a:r>
            <a:r>
              <a:rPr lang="en-US" dirty="0"/>
              <a:t> c in </a:t>
            </a:r>
            <a:r>
              <a:rPr lang="en-US" dirty="0" err="1"/>
              <a:t>list_of_columns</a:t>
            </a:r>
            <a:r>
              <a:rPr lang="en-US" dirty="0"/>
              <a:t>(people):</a:t>
            </a:r>
          </a:p>
          <a:p>
            <a:pPr lvl="2"/>
            <a:r>
              <a:rPr lang="en-US" dirty="0">
                <a:solidFill>
                  <a:srgbClr val="FF0000"/>
                </a:solidFill>
              </a:rPr>
              <a:t>If</a:t>
            </a:r>
            <a:r>
              <a:rPr lang="en-US" dirty="0"/>
              <a:t> there are “” values in c </a:t>
            </a:r>
            <a:r>
              <a:rPr lang="en-US" dirty="0">
                <a:solidFill>
                  <a:srgbClr val="FF0000"/>
                </a:solidFill>
              </a:rPr>
              <a:t>then:</a:t>
            </a:r>
            <a:endParaRPr lang="en-US" dirty="0"/>
          </a:p>
          <a:p>
            <a:pPr lvl="3"/>
            <a:r>
              <a:rPr lang="en-US" dirty="0"/>
              <a:t>Update people set c=NULL where c=“”</a:t>
            </a:r>
          </a:p>
          <a:p>
            <a:pPr lvl="1"/>
            <a:r>
              <a:rPr lang="en-US" dirty="0"/>
              <a:t>For, If ... Then ... else, and similar language constructs are  </a:t>
            </a:r>
            <a:r>
              <a:rPr lang="en-US" i="1" dirty="0"/>
              <a:t>imperative</a:t>
            </a:r>
            <a:r>
              <a:rPr lang="en-US" dirty="0"/>
              <a:t> or </a:t>
            </a:r>
            <a:r>
              <a:rPr lang="en-US" i="1" dirty="0"/>
              <a:t>procedural.</a:t>
            </a:r>
          </a:p>
          <a:p>
            <a:pPr lvl="1"/>
            <a:r>
              <a:rPr lang="en-US" dirty="0"/>
              <a:t>SQL (and the relational algebra) are </a:t>
            </a:r>
            <a:r>
              <a:rPr lang="en-US" i="1" dirty="0"/>
              <a:t>declarative. </a:t>
            </a:r>
          </a:p>
          <a:p>
            <a:pPr lvl="2"/>
            <a:r>
              <a:rPr lang="en-US" dirty="0"/>
              <a:t>for ..., if ... then ... are specifying </a:t>
            </a:r>
            <a:r>
              <a:rPr lang="en-US" i="1" dirty="0"/>
              <a:t>how</a:t>
            </a:r>
            <a:r>
              <a:rPr lang="en-US" dirty="0"/>
              <a:t> to compute the answer.</a:t>
            </a:r>
          </a:p>
          <a:p>
            <a:pPr lvl="2"/>
            <a:r>
              <a:rPr lang="en-US" dirty="0"/>
              <a:t>SQL specifies </a:t>
            </a:r>
            <a:r>
              <a:rPr lang="en-US" i="1" dirty="0"/>
              <a:t>what</a:t>
            </a:r>
            <a:r>
              <a:rPr lang="en-US" dirty="0"/>
              <a:t> answer you want.</a:t>
            </a:r>
          </a:p>
          <a:p>
            <a:r>
              <a:rPr lang="en-US" dirty="0"/>
              <a:t>So, do I have to write a lot of </a:t>
            </a:r>
            <a:r>
              <a:rPr lang="en-US" i="1" dirty="0"/>
              <a:t>update</a:t>
            </a:r>
            <a:r>
              <a:rPr lang="en-US" dirty="0"/>
              <a:t> statements?</a:t>
            </a:r>
          </a:p>
        </p:txBody>
      </p:sp>
      <p:sp>
        <p:nvSpPr>
          <p:cNvPr id="3" name="Title 2">
            <a:extLst>
              <a:ext uri="{FF2B5EF4-FFF2-40B4-BE49-F238E27FC236}">
                <a16:creationId xmlns:a16="http://schemas.microsoft.com/office/drawing/2014/main" id="{108F9994-33C2-414E-BD62-294FF1841CEE}"/>
              </a:ext>
            </a:extLst>
          </p:cNvPr>
          <p:cNvSpPr>
            <a:spLocks noGrp="1"/>
          </p:cNvSpPr>
          <p:nvPr>
            <p:ph type="title"/>
          </p:nvPr>
        </p:nvSpPr>
        <p:spPr/>
        <p:txBody>
          <a:bodyPr/>
          <a:lstStyle/>
          <a:p>
            <a:r>
              <a:rPr lang="en-US" dirty="0"/>
              <a:t>Paraphrasing a Common Question</a:t>
            </a:r>
          </a:p>
        </p:txBody>
      </p:sp>
    </p:spTree>
    <p:extLst>
      <p:ext uri="{BB962C8B-B14F-4D97-AF65-F5344CB8AC3E}">
        <p14:creationId xmlns:p14="http://schemas.microsoft.com/office/powerpoint/2010/main" val="406584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35D2DC-7422-5F45-A311-6AD25268084C}"/>
              </a:ext>
            </a:extLst>
          </p:cNvPr>
          <p:cNvSpPr>
            <a:spLocks noGrp="1"/>
          </p:cNvSpPr>
          <p:nvPr>
            <p:ph idx="1"/>
          </p:nvPr>
        </p:nvSpPr>
        <p:spPr/>
        <p:txBody>
          <a:bodyPr/>
          <a:lstStyle/>
          <a:p>
            <a:r>
              <a:rPr lang="en-US" dirty="0"/>
              <a:t>There are a lot of columns. Is there anyway to</a:t>
            </a:r>
          </a:p>
          <a:p>
            <a:pPr lvl="1"/>
            <a:r>
              <a:rPr lang="en-US" dirty="0"/>
              <a:t>Figure out the list of columns.</a:t>
            </a:r>
          </a:p>
          <a:p>
            <a:pPr lvl="1"/>
            <a:r>
              <a:rPr lang="en-US" dirty="0"/>
              <a:t>Set all values with “” to NULL in one statement.</a:t>
            </a:r>
          </a:p>
          <a:p>
            <a:r>
              <a:rPr lang="en-US" dirty="0"/>
              <a:t>The logic would be something like,</a:t>
            </a:r>
          </a:p>
          <a:p>
            <a:pPr lvl="1"/>
            <a:r>
              <a:rPr lang="en-US" dirty="0">
                <a:solidFill>
                  <a:srgbClr val="FF0000"/>
                </a:solidFill>
              </a:rPr>
              <a:t>For</a:t>
            </a:r>
            <a:r>
              <a:rPr lang="en-US" dirty="0"/>
              <a:t> c in </a:t>
            </a:r>
            <a:r>
              <a:rPr lang="en-US" dirty="0" err="1"/>
              <a:t>list_of_columns</a:t>
            </a:r>
            <a:r>
              <a:rPr lang="en-US" dirty="0"/>
              <a:t>(people):</a:t>
            </a:r>
          </a:p>
          <a:p>
            <a:pPr lvl="2"/>
            <a:r>
              <a:rPr lang="en-US" dirty="0">
                <a:solidFill>
                  <a:srgbClr val="FF0000"/>
                </a:solidFill>
              </a:rPr>
              <a:t>If</a:t>
            </a:r>
            <a:r>
              <a:rPr lang="en-US" dirty="0"/>
              <a:t> there are “” values in c </a:t>
            </a:r>
            <a:r>
              <a:rPr lang="en-US" dirty="0">
                <a:solidFill>
                  <a:srgbClr val="FF0000"/>
                </a:solidFill>
              </a:rPr>
              <a:t>then:</a:t>
            </a:r>
            <a:endParaRPr lang="en-US" dirty="0"/>
          </a:p>
          <a:p>
            <a:pPr lvl="3"/>
            <a:r>
              <a:rPr lang="en-US" dirty="0"/>
              <a:t>Update people set c=NULL where c=“”</a:t>
            </a:r>
          </a:p>
          <a:p>
            <a:pPr lvl="1"/>
            <a:r>
              <a:rPr lang="en-US" dirty="0"/>
              <a:t>For, If ... Then ... else, and similar language constructs are  </a:t>
            </a:r>
            <a:r>
              <a:rPr lang="en-US" i="1" dirty="0"/>
              <a:t>imperative</a:t>
            </a:r>
            <a:r>
              <a:rPr lang="en-US" dirty="0"/>
              <a:t> or </a:t>
            </a:r>
            <a:r>
              <a:rPr lang="en-US" i="1" dirty="0"/>
              <a:t>procedural.</a:t>
            </a:r>
          </a:p>
          <a:p>
            <a:pPr lvl="1"/>
            <a:r>
              <a:rPr lang="en-US" dirty="0"/>
              <a:t>SQL (and the relational algebra) are </a:t>
            </a:r>
            <a:r>
              <a:rPr lang="en-US" i="1" dirty="0"/>
              <a:t>declarative. </a:t>
            </a:r>
          </a:p>
          <a:p>
            <a:pPr lvl="2"/>
            <a:r>
              <a:rPr lang="en-US" dirty="0"/>
              <a:t>for ..., if ... then ... are specifying </a:t>
            </a:r>
            <a:r>
              <a:rPr lang="en-US" i="1" dirty="0"/>
              <a:t>how</a:t>
            </a:r>
            <a:r>
              <a:rPr lang="en-US" dirty="0"/>
              <a:t> to compute the answer.</a:t>
            </a:r>
          </a:p>
          <a:p>
            <a:pPr lvl="2"/>
            <a:r>
              <a:rPr lang="en-US" dirty="0"/>
              <a:t>SQL specifies </a:t>
            </a:r>
            <a:r>
              <a:rPr lang="en-US" i="1" dirty="0"/>
              <a:t>what</a:t>
            </a:r>
            <a:r>
              <a:rPr lang="en-US" dirty="0"/>
              <a:t> answer you want.</a:t>
            </a:r>
          </a:p>
          <a:p>
            <a:r>
              <a:rPr lang="en-US" dirty="0"/>
              <a:t>So, do I have to write a lot of </a:t>
            </a:r>
            <a:r>
              <a:rPr lang="en-US" i="1" dirty="0"/>
              <a:t>update</a:t>
            </a:r>
            <a:r>
              <a:rPr lang="en-US" dirty="0"/>
              <a:t> statements?</a:t>
            </a:r>
          </a:p>
        </p:txBody>
      </p:sp>
      <p:sp>
        <p:nvSpPr>
          <p:cNvPr id="3" name="Title 2">
            <a:extLst>
              <a:ext uri="{FF2B5EF4-FFF2-40B4-BE49-F238E27FC236}">
                <a16:creationId xmlns:a16="http://schemas.microsoft.com/office/drawing/2014/main" id="{108F9994-33C2-414E-BD62-294FF1841CEE}"/>
              </a:ext>
            </a:extLst>
          </p:cNvPr>
          <p:cNvSpPr>
            <a:spLocks noGrp="1"/>
          </p:cNvSpPr>
          <p:nvPr>
            <p:ph type="title"/>
          </p:nvPr>
        </p:nvSpPr>
        <p:spPr/>
        <p:txBody>
          <a:bodyPr/>
          <a:lstStyle/>
          <a:p>
            <a:r>
              <a:rPr lang="en-US" dirty="0"/>
              <a:t>Paraphrasing a Common Question</a:t>
            </a:r>
          </a:p>
        </p:txBody>
      </p:sp>
      <p:sp>
        <p:nvSpPr>
          <p:cNvPr id="4" name="Rounded Rectangle 3">
            <a:extLst>
              <a:ext uri="{FF2B5EF4-FFF2-40B4-BE49-F238E27FC236}">
                <a16:creationId xmlns:a16="http://schemas.microsoft.com/office/drawing/2014/main" id="{8610E751-3599-7041-8C7A-247D74B2B749}"/>
              </a:ext>
            </a:extLst>
          </p:cNvPr>
          <p:cNvSpPr/>
          <p:nvPr/>
        </p:nvSpPr>
        <p:spPr>
          <a:xfrm>
            <a:off x="685800" y="1352550"/>
            <a:ext cx="7086600" cy="28194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a:t>
            </a:r>
            <a:r>
              <a:rPr lang="en-US" dirty="0" err="1"/>
              <a:t>Jupyter</a:t>
            </a:r>
            <a:r>
              <a:rPr lang="en-US" dirty="0"/>
              <a:t> Notebook example</a:t>
            </a:r>
            <a:br>
              <a:rPr lang="en-US" dirty="0"/>
            </a:br>
            <a:r>
              <a:rPr lang="en-US" dirty="0"/>
              <a:t>(But, ... ... </a:t>
            </a:r>
            <a:br>
              <a:rPr lang="en-US" dirty="0"/>
            </a:br>
            <a:r>
              <a:rPr lang="en-US" dirty="0"/>
              <a:t>You spent more time trying to figure out a solution,</a:t>
            </a:r>
            <a:br>
              <a:rPr lang="en-US" dirty="0"/>
            </a:br>
            <a:r>
              <a:rPr lang="en-US" dirty="0"/>
              <a:t>commenting on Piazza, coming to OH, etc.</a:t>
            </a:r>
            <a:br>
              <a:rPr lang="en-US" dirty="0"/>
            </a:br>
            <a:r>
              <a:rPr lang="en-US" dirty="0"/>
              <a:t>then it would have taken to just do it)</a:t>
            </a:r>
          </a:p>
        </p:txBody>
      </p:sp>
    </p:spTree>
    <p:extLst>
      <p:ext uri="{BB962C8B-B14F-4D97-AF65-F5344CB8AC3E}">
        <p14:creationId xmlns:p14="http://schemas.microsoft.com/office/powerpoint/2010/main" val="3516006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0ED0F5-9563-9F49-8778-0602E8AD89B1}"/>
              </a:ext>
            </a:extLst>
          </p:cNvPr>
          <p:cNvSpPr>
            <a:spLocks noGrp="1"/>
          </p:cNvSpPr>
          <p:nvPr>
            <p:ph idx="1"/>
          </p:nvPr>
        </p:nvSpPr>
        <p:spPr/>
        <p:txBody>
          <a:bodyPr/>
          <a:lstStyle/>
          <a:p>
            <a:r>
              <a:rPr lang="en-US" sz="1800" dirty="0"/>
              <a:t>Clarify the distinctions between procedural and declarative (data) languages.</a:t>
            </a:r>
          </a:p>
          <a:p>
            <a:r>
              <a:rPr lang="en-US" sz="1800" dirty="0"/>
              <a:t>Using declarative terms, you are requesting a new </a:t>
            </a:r>
            <a:r>
              <a:rPr lang="en-US" sz="1800" i="1" dirty="0"/>
              <a:t>operator:</a:t>
            </a:r>
          </a:p>
          <a:p>
            <a:pPr lvl="1"/>
            <a:r>
              <a:rPr lang="en-US" sz="1600" i="1" dirty="0" err="1"/>
              <a:t>Cool_Don_Operator</a:t>
            </a:r>
            <a:r>
              <a:rPr lang="en-US" sz="1600" i="1" dirty="0"/>
              <a:t> </a:t>
            </a:r>
            <a:r>
              <a:rPr lang="en-US" sz="1600" b="1" i="1" dirty="0"/>
              <a:t>people</a:t>
            </a:r>
            <a:r>
              <a:rPr lang="en-US" sz="1600" b="1" dirty="0"/>
              <a:t> </a:t>
            </a:r>
            <a:r>
              <a:rPr lang="en-US" sz="1600" dirty="0"/>
              <a:t>map “”=Null, “NA”=NULL</a:t>
            </a:r>
          </a:p>
          <a:p>
            <a:pPr lvl="1"/>
            <a:r>
              <a:rPr lang="en-US" sz="1600" dirty="0"/>
              <a:t>For this to work, the operator must be part of the </a:t>
            </a:r>
            <a:r>
              <a:rPr lang="en-US" sz="1600" b="1" dirty="0"/>
              <a:t>algebra.</a:t>
            </a:r>
          </a:p>
          <a:p>
            <a:pPr lvl="1"/>
            <a:r>
              <a:rPr lang="en-US" sz="1600" dirty="0"/>
              <a:t>Because you want to perform other operators on the result.</a:t>
            </a:r>
          </a:p>
          <a:p>
            <a:pPr lvl="1"/>
            <a:r>
              <a:rPr lang="en-US" sz="1600" dirty="0"/>
              <a:t>This is a fundamental concept in the relational model/SQL model. </a:t>
            </a:r>
            <a:br>
              <a:rPr lang="en-US" sz="1600" dirty="0"/>
            </a:br>
            <a:r>
              <a:rPr lang="en-US" sz="1600" dirty="0"/>
              <a:t>It is an algebra that is closed under the defined operators.</a:t>
            </a:r>
          </a:p>
          <a:p>
            <a:pPr lvl="1"/>
            <a:r>
              <a:rPr lang="en-US" sz="1600" dirty="0"/>
              <a:t>We will see in module IV that there </a:t>
            </a:r>
            <a:r>
              <a:rPr lang="en-US" sz="1600" b="1" dirty="0"/>
              <a:t>ARE</a:t>
            </a:r>
            <a:r>
              <a:rPr lang="en-US" sz="1600" dirty="0"/>
              <a:t> environments that allow you to define new algebraic operators to solve problems like the ”I really do not want to manually convert 47 columns ‘’ values to NULL.” You cannot appreciate the concept until you have lived without it.</a:t>
            </a:r>
          </a:p>
          <a:p>
            <a:r>
              <a:rPr lang="en-US" sz="1800" dirty="0"/>
              <a:t>And, I am trying to teach you to start thinking about the concept of attribute </a:t>
            </a:r>
            <a:r>
              <a:rPr lang="en-US" sz="1800" i="1" dirty="0"/>
              <a:t>domains </a:t>
            </a:r>
            <a:r>
              <a:rPr lang="en-US" sz="1800" dirty="0"/>
              <a:t>when looking at data:</a:t>
            </a:r>
          </a:p>
          <a:p>
            <a:pPr lvl="1"/>
            <a:r>
              <a:rPr lang="en-US" sz="1600" i="1" dirty="0" err="1"/>
              <a:t>Batting.AB</a:t>
            </a:r>
            <a:r>
              <a:rPr lang="en-US" sz="1600" dirty="0"/>
              <a:t> is not really an integer. It is a domain and constraint (int, AB &gt;= 0).</a:t>
            </a:r>
          </a:p>
          <a:p>
            <a:pPr lvl="1"/>
            <a:r>
              <a:rPr lang="en-US" sz="1600" dirty="0"/>
              <a:t>There are other examples.</a:t>
            </a:r>
          </a:p>
          <a:p>
            <a:pPr lvl="1"/>
            <a:endParaRPr lang="en-US" sz="1600" dirty="0"/>
          </a:p>
        </p:txBody>
      </p:sp>
      <p:sp>
        <p:nvSpPr>
          <p:cNvPr id="3" name="Title 2">
            <a:extLst>
              <a:ext uri="{FF2B5EF4-FFF2-40B4-BE49-F238E27FC236}">
                <a16:creationId xmlns:a16="http://schemas.microsoft.com/office/drawing/2014/main" id="{92FD68F5-73DE-D940-88F2-3EE894E01699}"/>
              </a:ext>
            </a:extLst>
          </p:cNvPr>
          <p:cNvSpPr>
            <a:spLocks noGrp="1"/>
          </p:cNvSpPr>
          <p:nvPr>
            <p:ph type="title"/>
          </p:nvPr>
        </p:nvSpPr>
        <p:spPr/>
        <p:txBody>
          <a:bodyPr/>
          <a:lstStyle/>
          <a:p>
            <a:r>
              <a:rPr lang="en-US" dirty="0"/>
              <a:t>What is the Purpose of this Question?</a:t>
            </a:r>
          </a:p>
        </p:txBody>
      </p:sp>
    </p:spTree>
    <p:extLst>
      <p:ext uri="{BB962C8B-B14F-4D97-AF65-F5344CB8AC3E}">
        <p14:creationId xmlns:p14="http://schemas.microsoft.com/office/powerpoint/2010/main" val="3992622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7911AF-C6FB-D94B-B83E-0A770C5C98A0}"/>
              </a:ext>
            </a:extLst>
          </p:cNvPr>
          <p:cNvSpPr>
            <a:spLocks noGrp="1"/>
          </p:cNvSpPr>
          <p:nvPr>
            <p:ph idx="1"/>
          </p:nvPr>
        </p:nvSpPr>
        <p:spPr>
          <a:xfrm>
            <a:off x="152400" y="3765730"/>
            <a:ext cx="8839200" cy="863419"/>
          </a:xfrm>
        </p:spPr>
        <p:txBody>
          <a:bodyPr/>
          <a:lstStyle/>
          <a:p>
            <a:pPr marL="0" indent="0" algn="ctr">
              <a:buNone/>
            </a:pPr>
            <a:r>
              <a:rPr lang="en-US" dirty="0"/>
              <a:t>Are you sure?</a:t>
            </a:r>
            <a:br>
              <a:rPr lang="en-US" dirty="0"/>
            </a:br>
            <a:r>
              <a:rPr lang="en-US" dirty="0"/>
              <a:t>Have you really thought this whole “no programming” thing through?</a:t>
            </a:r>
          </a:p>
        </p:txBody>
      </p:sp>
      <p:sp>
        <p:nvSpPr>
          <p:cNvPr id="3" name="Title 2">
            <a:extLst>
              <a:ext uri="{FF2B5EF4-FFF2-40B4-BE49-F238E27FC236}">
                <a16:creationId xmlns:a16="http://schemas.microsoft.com/office/drawing/2014/main" id="{145551D1-3D38-7140-8E1B-4B70CB339F73}"/>
              </a:ext>
            </a:extLst>
          </p:cNvPr>
          <p:cNvSpPr>
            <a:spLocks noGrp="1"/>
          </p:cNvSpPr>
          <p:nvPr>
            <p:ph type="title"/>
          </p:nvPr>
        </p:nvSpPr>
        <p:spPr/>
        <p:txBody>
          <a:bodyPr/>
          <a:lstStyle/>
          <a:p>
            <a:r>
              <a:rPr lang="en-US" dirty="0"/>
              <a:t>So, You Want to be a Data Scientist?</a:t>
            </a:r>
          </a:p>
        </p:txBody>
      </p:sp>
      <p:pic>
        <p:nvPicPr>
          <p:cNvPr id="4" name="Picture 3">
            <a:extLst>
              <a:ext uri="{FF2B5EF4-FFF2-40B4-BE49-F238E27FC236}">
                <a16:creationId xmlns:a16="http://schemas.microsoft.com/office/drawing/2014/main" id="{BFF69C9D-52EB-4B43-814B-74A0F4BA93A6}"/>
              </a:ext>
            </a:extLst>
          </p:cNvPr>
          <p:cNvPicPr>
            <a:picLocks noChangeAspect="1"/>
          </p:cNvPicPr>
          <p:nvPr/>
        </p:nvPicPr>
        <p:blipFill>
          <a:blip r:embed="rId2"/>
          <a:stretch>
            <a:fillRect/>
          </a:stretch>
        </p:blipFill>
        <p:spPr>
          <a:xfrm>
            <a:off x="172570" y="666750"/>
            <a:ext cx="4261042" cy="2174449"/>
          </a:xfrm>
          <a:prstGeom prst="rect">
            <a:avLst/>
          </a:prstGeom>
        </p:spPr>
      </p:pic>
      <p:pic>
        <p:nvPicPr>
          <p:cNvPr id="5" name="Picture 4">
            <a:extLst>
              <a:ext uri="{FF2B5EF4-FFF2-40B4-BE49-F238E27FC236}">
                <a16:creationId xmlns:a16="http://schemas.microsoft.com/office/drawing/2014/main" id="{0DCC96C6-79E4-5140-9820-C568D724CE8F}"/>
              </a:ext>
            </a:extLst>
          </p:cNvPr>
          <p:cNvPicPr>
            <a:picLocks noChangeAspect="1"/>
          </p:cNvPicPr>
          <p:nvPr/>
        </p:nvPicPr>
        <p:blipFill>
          <a:blip r:embed="rId3"/>
          <a:stretch>
            <a:fillRect/>
          </a:stretch>
        </p:blipFill>
        <p:spPr>
          <a:xfrm>
            <a:off x="4590585" y="590550"/>
            <a:ext cx="4420492" cy="2952750"/>
          </a:xfrm>
          <a:prstGeom prst="rect">
            <a:avLst/>
          </a:prstGeom>
        </p:spPr>
      </p:pic>
      <p:sp>
        <p:nvSpPr>
          <p:cNvPr id="7" name="Up Arrow 6">
            <a:extLst>
              <a:ext uri="{FF2B5EF4-FFF2-40B4-BE49-F238E27FC236}">
                <a16:creationId xmlns:a16="http://schemas.microsoft.com/office/drawing/2014/main" id="{3521AB95-4EB8-D74C-A52E-1937F5FB638B}"/>
              </a:ext>
            </a:extLst>
          </p:cNvPr>
          <p:cNvSpPr/>
          <p:nvPr/>
        </p:nvSpPr>
        <p:spPr>
          <a:xfrm rot="3732409">
            <a:off x="4881988" y="2017488"/>
            <a:ext cx="1157012" cy="1536477"/>
          </a:xfrm>
          <a:prstGeom prst="upArrow">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t>You are here.</a:t>
            </a:r>
          </a:p>
        </p:txBody>
      </p:sp>
    </p:spTree>
    <p:extLst>
      <p:ext uri="{BB962C8B-B14F-4D97-AF65-F5344CB8AC3E}">
        <p14:creationId xmlns:p14="http://schemas.microsoft.com/office/powerpoint/2010/main" val="2864123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0920A4-260F-FA45-872A-49089B0AD341}"/>
              </a:ext>
            </a:extLst>
          </p:cNvPr>
          <p:cNvSpPr>
            <a:spLocks noGrp="1"/>
          </p:cNvSpPr>
          <p:nvPr>
            <p:ph type="title"/>
          </p:nvPr>
        </p:nvSpPr>
        <p:spPr/>
        <p:txBody>
          <a:bodyPr/>
          <a:lstStyle/>
          <a:p>
            <a:r>
              <a:rPr lang="en-US" dirty="0"/>
              <a:t>The Non-Programming Track has Programming</a:t>
            </a:r>
          </a:p>
        </p:txBody>
      </p:sp>
      <p:pic>
        <p:nvPicPr>
          <p:cNvPr id="4" name="Picture 3">
            <a:extLst>
              <a:ext uri="{FF2B5EF4-FFF2-40B4-BE49-F238E27FC236}">
                <a16:creationId xmlns:a16="http://schemas.microsoft.com/office/drawing/2014/main" id="{F2C13ED6-316D-0849-90C9-828D46BE8D78}"/>
              </a:ext>
            </a:extLst>
          </p:cNvPr>
          <p:cNvPicPr>
            <a:picLocks noChangeAspect="1"/>
          </p:cNvPicPr>
          <p:nvPr/>
        </p:nvPicPr>
        <p:blipFill>
          <a:blip r:embed="rId2"/>
          <a:stretch>
            <a:fillRect/>
          </a:stretch>
        </p:blipFill>
        <p:spPr>
          <a:xfrm>
            <a:off x="533400" y="745727"/>
            <a:ext cx="7848600" cy="3652046"/>
          </a:xfrm>
          <a:prstGeom prst="rect">
            <a:avLst/>
          </a:prstGeom>
        </p:spPr>
      </p:pic>
    </p:spTree>
    <p:extLst>
      <p:ext uri="{BB962C8B-B14F-4D97-AF65-F5344CB8AC3E}">
        <p14:creationId xmlns:p14="http://schemas.microsoft.com/office/powerpoint/2010/main" val="221844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2: ER, Relational, SQL (II)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3" name="Rounded Rectangle 2">
            <a:extLst>
              <a:ext uri="{FF2B5EF4-FFF2-40B4-BE49-F238E27FC236}">
                <a16:creationId xmlns:a16="http://schemas.microsoft.com/office/drawing/2014/main" id="{D7E1CD98-D0D8-2640-A44B-9DB439B86A65}"/>
              </a:ext>
            </a:extLst>
          </p:cNvPr>
          <p:cNvSpPr/>
          <p:nvPr/>
        </p:nvSpPr>
        <p:spPr>
          <a:xfrm>
            <a:off x="2286000" y="3867150"/>
            <a:ext cx="4724400" cy="685800"/>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We will start in a couple of minutes.</a:t>
            </a:r>
          </a:p>
        </p:txBody>
      </p:sp>
    </p:spTree>
    <p:extLst>
      <p:ext uri="{BB962C8B-B14F-4D97-AF65-F5344CB8AC3E}">
        <p14:creationId xmlns:p14="http://schemas.microsoft.com/office/powerpoint/2010/main" val="276795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Task #1</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727972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9196C8-8DB6-FD40-98CC-D6918FC332C5}"/>
              </a:ext>
            </a:extLst>
          </p:cNvPr>
          <p:cNvSpPr>
            <a:spLocks noGrp="1"/>
          </p:cNvSpPr>
          <p:nvPr>
            <p:ph idx="1"/>
          </p:nvPr>
        </p:nvSpPr>
        <p:spPr>
          <a:xfrm>
            <a:off x="172570" y="514350"/>
            <a:ext cx="8819030" cy="4267200"/>
          </a:xfrm>
        </p:spPr>
        <p:txBody>
          <a:bodyPr/>
          <a:lstStyle/>
          <a:p>
            <a:r>
              <a:rPr lang="en-US" sz="1400" dirty="0"/>
              <a:t>Dataset:</a:t>
            </a:r>
          </a:p>
          <a:p>
            <a:pPr lvl="1"/>
            <a:r>
              <a:rPr lang="en-US" sz="1200" dirty="0">
                <a:hlinkClick r:id="rId2"/>
              </a:rPr>
              <a:t>https://www.kaggle.com/gulsahdemiryurek/harry-potter-dataset</a:t>
            </a:r>
            <a:endParaRPr lang="en-US" sz="1200" dirty="0"/>
          </a:p>
          <a:p>
            <a:pPr lvl="1"/>
            <a:r>
              <a:rPr lang="en-US" sz="1200" dirty="0"/>
              <a:t>Six “comma separated value (CSV)” files. We will start with </a:t>
            </a:r>
            <a:r>
              <a:rPr lang="en-US" sz="1200" i="1" dirty="0" err="1"/>
              <a:t>Characters.csv</a:t>
            </a:r>
            <a:r>
              <a:rPr lang="en-US" sz="1200" i="1" dirty="0"/>
              <a:t>.</a:t>
            </a:r>
          </a:p>
          <a:p>
            <a:r>
              <a:rPr lang="en-US" sz="1400" dirty="0"/>
              <a:t>Tasks: (Both tasks start with </a:t>
            </a:r>
            <a:r>
              <a:rPr lang="en-US" sz="1400" i="1" dirty="0"/>
              <a:t>importing and engineering the data.)</a:t>
            </a:r>
            <a:endParaRPr lang="en-US" sz="1400" dirty="0"/>
          </a:p>
          <a:p>
            <a:pPr lvl="1"/>
            <a:r>
              <a:rPr lang="en-US" sz="1200" dirty="0"/>
              <a:t>Build an interactive web application for </a:t>
            </a:r>
            <a:r>
              <a:rPr lang="en-US" sz="1200" i="1" dirty="0"/>
              <a:t>create-retrieve-update-delete</a:t>
            </a:r>
            <a:r>
              <a:rPr lang="en-US" sz="1200" dirty="0"/>
              <a:t> entries. The application must enforce </a:t>
            </a:r>
            <a:r>
              <a:rPr lang="en-US" sz="1200" i="1" dirty="0"/>
              <a:t>semantic integrity.</a:t>
            </a:r>
          </a:p>
          <a:p>
            <a:pPr lvl="1"/>
            <a:r>
              <a:rPr lang="en-US" sz="1200" dirty="0"/>
              <a:t>Build a </a:t>
            </a:r>
            <a:r>
              <a:rPr lang="en-US" sz="1200" dirty="0" err="1"/>
              <a:t>Jupyter</a:t>
            </a:r>
            <a:r>
              <a:rPr lang="en-US" sz="1200" dirty="0"/>
              <a:t> Notebook that does some interesting visualization and analysis.</a:t>
            </a:r>
          </a:p>
          <a:p>
            <a:r>
              <a:rPr lang="en-US" sz="1400" dirty="0"/>
              <a:t>Elements:</a:t>
            </a:r>
          </a:p>
          <a:p>
            <a:pPr lvl="1"/>
            <a:r>
              <a:rPr lang="en-US" sz="1200" dirty="0"/>
              <a:t>Content/applications in a browser.</a:t>
            </a:r>
          </a:p>
          <a:p>
            <a:pPr lvl="1"/>
            <a:r>
              <a:rPr lang="en-US" sz="1200" dirty="0" err="1"/>
              <a:t>Jupyter</a:t>
            </a:r>
            <a:r>
              <a:rPr lang="en-US" sz="1200" dirty="0"/>
              <a:t> Notebook Server is both:</a:t>
            </a:r>
          </a:p>
          <a:p>
            <a:pPr lvl="2"/>
            <a:r>
              <a:rPr lang="en-US" sz="1000" dirty="0"/>
              <a:t>A web server</a:t>
            </a:r>
          </a:p>
          <a:p>
            <a:pPr lvl="2"/>
            <a:r>
              <a:rPr lang="en-US" sz="1000" dirty="0"/>
              <a:t>A (specialized) web application server.</a:t>
            </a:r>
          </a:p>
          <a:p>
            <a:pPr lvl="1"/>
            <a:r>
              <a:rPr lang="en-US" sz="1200" dirty="0"/>
              <a:t>Web server delivers HTML, images, ...</a:t>
            </a:r>
            <a:br>
              <a:rPr lang="en-US" sz="1200" dirty="0"/>
            </a:br>
            <a:r>
              <a:rPr lang="en-US" sz="1200" dirty="0"/>
              <a:t>to the browser.</a:t>
            </a:r>
          </a:p>
          <a:p>
            <a:pPr lvl="1"/>
            <a:r>
              <a:rPr lang="en-US" sz="1200" dirty="0"/>
              <a:t>Web application server executes an</a:t>
            </a:r>
          </a:p>
          <a:p>
            <a:pPr lvl="2"/>
            <a:r>
              <a:rPr lang="en-US" sz="1000" dirty="0"/>
              <a:t>Application server framework (Flask)</a:t>
            </a:r>
          </a:p>
          <a:p>
            <a:pPr lvl="2"/>
            <a:r>
              <a:rPr lang="en-US" sz="1000" dirty="0"/>
              <a:t>The Python code implementing the app.</a:t>
            </a:r>
          </a:p>
          <a:p>
            <a:pPr lvl="1"/>
            <a:r>
              <a:rPr lang="en-US" sz="1200" dirty="0"/>
              <a:t>The </a:t>
            </a:r>
            <a:r>
              <a:rPr lang="en-US" sz="1200" dirty="0" err="1"/>
              <a:t>Jupyter</a:t>
            </a:r>
            <a:r>
              <a:rPr lang="en-US" sz="1200" dirty="0"/>
              <a:t> Notebook Server runs code</a:t>
            </a:r>
            <a:br>
              <a:rPr lang="en-US" sz="1200" dirty="0"/>
            </a:br>
            <a:r>
              <a:rPr lang="en-US" sz="1200" dirty="0"/>
              <a:t>cells in a Python kernel.</a:t>
            </a:r>
          </a:p>
          <a:p>
            <a:pPr lvl="1"/>
            <a:r>
              <a:rPr lang="en-US" sz="1200" dirty="0"/>
              <a:t>I am mostly going to ignore the browser and content.</a:t>
            </a:r>
          </a:p>
        </p:txBody>
      </p:sp>
      <p:sp>
        <p:nvSpPr>
          <p:cNvPr id="4" name="Title 3">
            <a:extLst>
              <a:ext uri="{FF2B5EF4-FFF2-40B4-BE49-F238E27FC236}">
                <a16:creationId xmlns:a16="http://schemas.microsoft.com/office/drawing/2014/main" id="{08EEBEA1-12DF-DC4F-A6CF-FDE1F47A0698}"/>
              </a:ext>
            </a:extLst>
          </p:cNvPr>
          <p:cNvSpPr>
            <a:spLocks noGrp="1"/>
          </p:cNvSpPr>
          <p:nvPr>
            <p:ph type="title"/>
          </p:nvPr>
        </p:nvSpPr>
        <p:spPr/>
        <p:txBody>
          <a:bodyPr/>
          <a:lstStyle/>
          <a:p>
            <a:r>
              <a:rPr lang="en-US" dirty="0"/>
              <a:t>Harry Potter Character Information Application</a:t>
            </a:r>
          </a:p>
        </p:txBody>
      </p:sp>
      <p:pic>
        <p:nvPicPr>
          <p:cNvPr id="6" name="Picture 5">
            <a:extLst>
              <a:ext uri="{FF2B5EF4-FFF2-40B4-BE49-F238E27FC236}">
                <a16:creationId xmlns:a16="http://schemas.microsoft.com/office/drawing/2014/main" id="{83AA04DD-6F76-8041-A57E-BE78BDA35017}"/>
              </a:ext>
            </a:extLst>
          </p:cNvPr>
          <p:cNvPicPr>
            <a:picLocks noChangeAspect="1"/>
          </p:cNvPicPr>
          <p:nvPr/>
        </p:nvPicPr>
        <p:blipFill>
          <a:blip r:embed="rId3"/>
          <a:stretch>
            <a:fillRect/>
          </a:stretch>
        </p:blipFill>
        <p:spPr>
          <a:xfrm>
            <a:off x="3657600" y="1962150"/>
            <a:ext cx="5418204" cy="2439526"/>
          </a:xfrm>
          <a:prstGeom prst="rect">
            <a:avLst/>
          </a:prstGeom>
        </p:spPr>
      </p:pic>
    </p:spTree>
    <p:extLst>
      <p:ext uri="{BB962C8B-B14F-4D97-AF65-F5344CB8AC3E}">
        <p14:creationId xmlns:p14="http://schemas.microsoft.com/office/powerpoint/2010/main" val="245930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7D9DB3-36C9-7B47-8C21-C262C19BC8DD}"/>
              </a:ext>
            </a:extLst>
          </p:cNvPr>
          <p:cNvSpPr>
            <a:spLocks noGrp="1"/>
          </p:cNvSpPr>
          <p:nvPr>
            <p:ph idx="1"/>
          </p:nvPr>
        </p:nvSpPr>
        <p:spPr>
          <a:xfrm>
            <a:off x="4876799" y="584916"/>
            <a:ext cx="3962400" cy="4038600"/>
          </a:xfrm>
        </p:spPr>
        <p:txBody>
          <a:bodyPr/>
          <a:lstStyle/>
          <a:p>
            <a:pPr marL="0" indent="0">
              <a:buNone/>
            </a:pPr>
            <a:r>
              <a:rPr lang="en-US" sz="1600" dirty="0"/>
              <a:t>15 columns:</a:t>
            </a:r>
          </a:p>
          <a:p>
            <a:pPr>
              <a:spcBef>
                <a:spcPts val="0"/>
              </a:spcBef>
              <a:spcAft>
                <a:spcPts val="200"/>
              </a:spcAft>
            </a:pPr>
            <a:r>
              <a:rPr lang="en-US" sz="1400" dirty="0"/>
              <a:t>Id</a:t>
            </a:r>
          </a:p>
          <a:p>
            <a:pPr>
              <a:spcBef>
                <a:spcPts val="0"/>
              </a:spcBef>
              <a:spcAft>
                <a:spcPts val="200"/>
              </a:spcAft>
            </a:pPr>
            <a:r>
              <a:rPr lang="en-US" sz="1400" dirty="0"/>
              <a:t>Name</a:t>
            </a:r>
          </a:p>
          <a:p>
            <a:pPr>
              <a:spcBef>
                <a:spcPts val="0"/>
              </a:spcBef>
              <a:spcAft>
                <a:spcPts val="200"/>
              </a:spcAft>
            </a:pPr>
            <a:r>
              <a:rPr lang="en-US" sz="1400" dirty="0"/>
              <a:t>Gender</a:t>
            </a:r>
          </a:p>
          <a:p>
            <a:pPr>
              <a:spcBef>
                <a:spcPts val="0"/>
              </a:spcBef>
              <a:spcAft>
                <a:spcPts val="200"/>
              </a:spcAft>
            </a:pPr>
            <a:r>
              <a:rPr lang="en-US" sz="1400" dirty="0"/>
              <a:t>Job</a:t>
            </a:r>
          </a:p>
          <a:p>
            <a:pPr>
              <a:spcBef>
                <a:spcPts val="0"/>
              </a:spcBef>
              <a:spcAft>
                <a:spcPts val="200"/>
              </a:spcAft>
            </a:pPr>
            <a:r>
              <a:rPr lang="en-US" sz="1400" dirty="0"/>
              <a:t>House</a:t>
            </a:r>
          </a:p>
          <a:p>
            <a:pPr>
              <a:spcBef>
                <a:spcPts val="0"/>
              </a:spcBef>
              <a:spcAft>
                <a:spcPts val="200"/>
              </a:spcAft>
            </a:pPr>
            <a:r>
              <a:rPr lang="en-US" sz="1400" dirty="0"/>
              <a:t>Wand</a:t>
            </a:r>
          </a:p>
          <a:p>
            <a:pPr>
              <a:spcBef>
                <a:spcPts val="0"/>
              </a:spcBef>
              <a:spcAft>
                <a:spcPts val="200"/>
              </a:spcAft>
            </a:pPr>
            <a:r>
              <a:rPr lang="en-US" sz="1400" dirty="0"/>
              <a:t>Patronus</a:t>
            </a:r>
          </a:p>
          <a:p>
            <a:pPr>
              <a:spcBef>
                <a:spcPts val="0"/>
              </a:spcBef>
              <a:spcAft>
                <a:spcPts val="200"/>
              </a:spcAft>
            </a:pPr>
            <a:r>
              <a:rPr lang="en-US" sz="1400" dirty="0"/>
              <a:t>Species</a:t>
            </a:r>
          </a:p>
          <a:p>
            <a:pPr>
              <a:spcBef>
                <a:spcPts val="0"/>
              </a:spcBef>
              <a:spcAft>
                <a:spcPts val="200"/>
              </a:spcAft>
            </a:pPr>
            <a:r>
              <a:rPr lang="en-US" sz="1400" dirty="0"/>
              <a:t>Blood status</a:t>
            </a:r>
          </a:p>
          <a:p>
            <a:pPr>
              <a:spcBef>
                <a:spcPts val="0"/>
              </a:spcBef>
              <a:spcAft>
                <a:spcPts val="200"/>
              </a:spcAft>
            </a:pPr>
            <a:r>
              <a:rPr lang="en-US" sz="1400" dirty="0"/>
              <a:t>Hair </a:t>
            </a:r>
            <a:r>
              <a:rPr lang="en-US" sz="1400" dirty="0" err="1"/>
              <a:t>colour</a:t>
            </a:r>
            <a:endParaRPr lang="en-US" sz="1400" dirty="0"/>
          </a:p>
          <a:p>
            <a:pPr>
              <a:spcBef>
                <a:spcPts val="0"/>
              </a:spcBef>
              <a:spcAft>
                <a:spcPts val="200"/>
              </a:spcAft>
            </a:pPr>
            <a:r>
              <a:rPr lang="en-US" sz="1400" dirty="0"/>
              <a:t>Eye </a:t>
            </a:r>
            <a:r>
              <a:rPr lang="en-US" sz="1400" dirty="0" err="1"/>
              <a:t>colour</a:t>
            </a:r>
            <a:endParaRPr lang="en-US" sz="1400" dirty="0"/>
          </a:p>
          <a:p>
            <a:pPr>
              <a:spcBef>
                <a:spcPts val="0"/>
              </a:spcBef>
              <a:spcAft>
                <a:spcPts val="200"/>
              </a:spcAft>
            </a:pPr>
            <a:r>
              <a:rPr lang="en-US" sz="1400" dirty="0"/>
              <a:t>Loyalty</a:t>
            </a:r>
            <a:endParaRPr lang="en-US" dirty="0"/>
          </a:p>
          <a:p>
            <a:pPr>
              <a:spcBef>
                <a:spcPts val="0"/>
              </a:spcBef>
              <a:spcAft>
                <a:spcPts val="200"/>
              </a:spcAft>
            </a:pPr>
            <a:r>
              <a:rPr lang="en-US" sz="1400" dirty="0"/>
              <a:t>Skills</a:t>
            </a:r>
          </a:p>
          <a:p>
            <a:pPr>
              <a:spcBef>
                <a:spcPts val="0"/>
              </a:spcBef>
              <a:spcAft>
                <a:spcPts val="200"/>
              </a:spcAft>
            </a:pPr>
            <a:r>
              <a:rPr lang="en-US" sz="1400" dirty="0"/>
              <a:t>Birth</a:t>
            </a:r>
          </a:p>
          <a:p>
            <a:pPr>
              <a:spcBef>
                <a:spcPts val="0"/>
              </a:spcBef>
              <a:spcAft>
                <a:spcPts val="200"/>
              </a:spcAft>
            </a:pPr>
            <a:r>
              <a:rPr lang="en-US" sz="1400" dirty="0"/>
              <a:t>Death</a:t>
            </a:r>
            <a:endParaRPr lang="en-US" sz="1000" dirty="0"/>
          </a:p>
        </p:txBody>
      </p:sp>
      <p:sp>
        <p:nvSpPr>
          <p:cNvPr id="3" name="Title 2">
            <a:extLst>
              <a:ext uri="{FF2B5EF4-FFF2-40B4-BE49-F238E27FC236}">
                <a16:creationId xmlns:a16="http://schemas.microsoft.com/office/drawing/2014/main" id="{A803E5D2-C475-784B-8162-19B2E321FF82}"/>
              </a:ext>
            </a:extLst>
          </p:cNvPr>
          <p:cNvSpPr>
            <a:spLocks noGrp="1"/>
          </p:cNvSpPr>
          <p:nvPr>
            <p:ph type="title"/>
          </p:nvPr>
        </p:nvSpPr>
        <p:spPr/>
        <p:txBody>
          <a:bodyPr/>
          <a:lstStyle/>
          <a:p>
            <a:r>
              <a:rPr lang="en-US" dirty="0"/>
              <a:t>The Data – </a:t>
            </a:r>
            <a:r>
              <a:rPr lang="en-US" dirty="0" err="1"/>
              <a:t>Characters.csv</a:t>
            </a:r>
            <a:endParaRPr lang="en-US" dirty="0"/>
          </a:p>
        </p:txBody>
      </p:sp>
      <p:pic>
        <p:nvPicPr>
          <p:cNvPr id="4" name="Picture 3">
            <a:extLst>
              <a:ext uri="{FF2B5EF4-FFF2-40B4-BE49-F238E27FC236}">
                <a16:creationId xmlns:a16="http://schemas.microsoft.com/office/drawing/2014/main" id="{78DCD5F1-816A-874D-92B1-DED9B8EB429F}"/>
              </a:ext>
            </a:extLst>
          </p:cNvPr>
          <p:cNvPicPr>
            <a:picLocks noChangeAspect="1"/>
          </p:cNvPicPr>
          <p:nvPr/>
        </p:nvPicPr>
        <p:blipFill>
          <a:blip r:embed="rId2"/>
          <a:stretch>
            <a:fillRect/>
          </a:stretch>
        </p:blipFill>
        <p:spPr>
          <a:xfrm>
            <a:off x="76200" y="588672"/>
            <a:ext cx="4793559" cy="3980588"/>
          </a:xfrm>
          <a:prstGeom prst="rect">
            <a:avLst/>
          </a:prstGeom>
        </p:spPr>
      </p:pic>
      <p:sp>
        <p:nvSpPr>
          <p:cNvPr id="6" name="TextBox 5">
            <a:extLst>
              <a:ext uri="{FF2B5EF4-FFF2-40B4-BE49-F238E27FC236}">
                <a16:creationId xmlns:a16="http://schemas.microsoft.com/office/drawing/2014/main" id="{5B84F8E5-88B7-F447-B935-0B125D7A0089}"/>
              </a:ext>
            </a:extLst>
          </p:cNvPr>
          <p:cNvSpPr txBox="1"/>
          <p:nvPr/>
        </p:nvSpPr>
        <p:spPr>
          <a:xfrm>
            <a:off x="6066459" y="1008339"/>
            <a:ext cx="3009927" cy="2462213"/>
          </a:xfrm>
          <a:prstGeom prst="rect">
            <a:avLst/>
          </a:prstGeom>
          <a:noFill/>
        </p:spPr>
        <p:txBody>
          <a:bodyPr wrap="none" rtlCol="0">
            <a:spAutoFit/>
          </a:bodyPr>
          <a:lstStyle/>
          <a:p>
            <a:pPr marL="285750" indent="-285750">
              <a:buFont typeface="Arial" panose="020B0604020202020204" pitchFamily="34" charset="0"/>
              <a:buChar char="•"/>
            </a:pPr>
            <a:r>
              <a:rPr lang="en-US" sz="1400" dirty="0"/>
              <a:t>Downloaded the file.</a:t>
            </a:r>
          </a:p>
          <a:p>
            <a:pPr marL="285750" indent="-285750">
              <a:buFont typeface="Arial" panose="020B0604020202020204" pitchFamily="34" charset="0"/>
              <a:buChar char="•"/>
            </a:pPr>
            <a:r>
              <a:rPr lang="en-US" sz="1400" dirty="0"/>
              <a:t>The columns are separated by ‘;’</a:t>
            </a:r>
          </a:p>
          <a:p>
            <a:pPr marL="285750" indent="-285750">
              <a:buFont typeface="Arial" panose="020B0604020202020204" pitchFamily="34" charset="0"/>
              <a:buChar char="•"/>
            </a:pPr>
            <a:r>
              <a:rPr lang="en-US" sz="1400" dirty="0"/>
              <a:t>Despite being “Comma”</a:t>
            </a:r>
            <a:br>
              <a:rPr lang="en-US" sz="1400" dirty="0"/>
            </a:br>
            <a:r>
              <a:rPr lang="en-US" sz="1400" dirty="0"/>
              <a:t>Separated Values, other</a:t>
            </a:r>
            <a:br>
              <a:rPr lang="en-US" sz="1400" dirty="0"/>
            </a:br>
            <a:r>
              <a:rPr lang="en-US" sz="1400" dirty="0"/>
              <a:t>separators are common.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Loaded using </a:t>
            </a:r>
            <a:r>
              <a:rPr lang="en-US" sz="1400" dirty="0" err="1"/>
              <a:t>DataGrip</a:t>
            </a:r>
            <a:r>
              <a:rPr lang="en-US" sz="1400" dirty="0"/>
              <a:t> into MySQL</a:t>
            </a:r>
          </a:p>
          <a:p>
            <a:pPr marL="742950" lvl="1" indent="-285750">
              <a:buFont typeface="Arial" panose="020B0604020202020204" pitchFamily="34" charset="0"/>
              <a:buChar char="•"/>
            </a:pPr>
            <a:r>
              <a:rPr lang="en-US" sz="1400" dirty="0"/>
              <a:t>Connect</a:t>
            </a:r>
          </a:p>
          <a:p>
            <a:pPr marL="742950" lvl="1" indent="-285750">
              <a:buFont typeface="Arial" panose="020B0604020202020204" pitchFamily="34" charset="0"/>
              <a:buChar char="•"/>
            </a:pPr>
            <a:r>
              <a:rPr lang="en-US" sz="1400" dirty="0"/>
              <a:t>Create Schema</a:t>
            </a:r>
          </a:p>
          <a:p>
            <a:pPr marL="742950" lvl="1" indent="-285750">
              <a:buFont typeface="Arial" panose="020B0604020202020204" pitchFamily="34" charset="0"/>
              <a:buChar char="•"/>
            </a:pPr>
            <a:r>
              <a:rPr lang="en-US" sz="1400" dirty="0"/>
              <a:t>Use Schema</a:t>
            </a:r>
          </a:p>
          <a:p>
            <a:pPr marL="742950" lvl="1" indent="-285750">
              <a:buFont typeface="Arial" panose="020B0604020202020204" pitchFamily="34" charset="0"/>
              <a:buChar char="•"/>
            </a:pPr>
            <a:r>
              <a:rPr lang="en-US" sz="1400" dirty="0"/>
              <a:t>Use the data load tool.</a:t>
            </a:r>
          </a:p>
        </p:txBody>
      </p:sp>
    </p:spTree>
    <p:extLst>
      <p:ext uri="{BB962C8B-B14F-4D97-AF65-F5344CB8AC3E}">
        <p14:creationId xmlns:p14="http://schemas.microsoft.com/office/powerpoint/2010/main" val="446470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AEC190-3FB4-5E42-A40C-D520E3099DE0}"/>
              </a:ext>
            </a:extLst>
          </p:cNvPr>
          <p:cNvSpPr>
            <a:spLocks noGrp="1"/>
          </p:cNvSpPr>
          <p:nvPr>
            <p:ph type="title"/>
          </p:nvPr>
        </p:nvSpPr>
        <p:spPr/>
        <p:txBody>
          <a:bodyPr/>
          <a:lstStyle/>
          <a:p>
            <a:r>
              <a:rPr lang="en-US" dirty="0"/>
              <a:t>But First, Let’s Look at the Data</a:t>
            </a:r>
          </a:p>
        </p:txBody>
      </p:sp>
      <p:sp>
        <p:nvSpPr>
          <p:cNvPr id="5" name="TextBox 4">
            <a:extLst>
              <a:ext uri="{FF2B5EF4-FFF2-40B4-BE49-F238E27FC236}">
                <a16:creationId xmlns:a16="http://schemas.microsoft.com/office/drawing/2014/main" id="{29554579-F3D4-2C47-8172-E0388ECBEE6A}"/>
              </a:ext>
            </a:extLst>
          </p:cNvPr>
          <p:cNvSpPr txBox="1"/>
          <p:nvPr/>
        </p:nvSpPr>
        <p:spPr>
          <a:xfrm>
            <a:off x="457200" y="481077"/>
            <a:ext cx="4467441" cy="1231106"/>
          </a:xfrm>
          <a:prstGeom prst="rect">
            <a:avLst/>
          </a:prstGeom>
          <a:noFill/>
        </p:spPr>
        <p:txBody>
          <a:bodyPr wrap="none" rtlCol="0">
            <a:spAutoFit/>
          </a:bodyPr>
          <a:lstStyle/>
          <a:p>
            <a:r>
              <a:rPr lang="en-US" sz="1400" u="sng" dirty="0"/>
              <a:t>There are some weird characters, no pun intended.</a:t>
            </a:r>
          </a:p>
          <a:p>
            <a:pPr marL="171450" indent="-171450">
              <a:buFont typeface="Arial" panose="020B0604020202020204" pitchFamily="34" charset="0"/>
              <a:buChar char="•"/>
            </a:pPr>
            <a:r>
              <a:rPr lang="en-US" sz="1200" dirty="0"/>
              <a:t>9º" Chestnut dragon heartstring</a:t>
            </a:r>
          </a:p>
          <a:p>
            <a:pPr marL="171450" indent="-171450">
              <a:buFont typeface="Arial" panose="020B0604020202020204" pitchFamily="34" charset="0"/>
              <a:buChar char="•"/>
            </a:pPr>
            <a:r>
              <a:rPr lang="en-US" sz="1200" dirty="0"/>
              <a:t>Dumbledore's Army |Hogwarts School of Witchcraft and Wizardry</a:t>
            </a:r>
          </a:p>
          <a:p>
            <a:pPr marL="171450" indent="-171450">
              <a:buFont typeface="Arial" panose="020B0604020202020204" pitchFamily="34" charset="0"/>
              <a:buChar char="•"/>
            </a:pPr>
            <a:r>
              <a:rPr lang="el-GR" sz="1200" dirty="0"/>
              <a:t>9Ω" </a:t>
            </a:r>
            <a:r>
              <a:rPr lang="en-US" sz="1200" dirty="0"/>
              <a:t>Fir dragon heartstring</a:t>
            </a:r>
          </a:p>
          <a:p>
            <a:pPr marL="171450" indent="-171450">
              <a:buFont typeface="Arial" panose="020B0604020202020204" pitchFamily="34" charset="0"/>
              <a:buChar char="•"/>
            </a:pPr>
            <a:r>
              <a:rPr lang="en-US" sz="1200" dirty="0" err="1"/>
              <a:t>Professor†of†Transfiguration</a:t>
            </a:r>
            <a:r>
              <a:rPr lang="en-US" sz="1200" dirty="0"/>
              <a:t>†| Head of Gryffindor</a:t>
            </a:r>
          </a:p>
          <a:p>
            <a:endParaRPr lang="en-US" sz="1200" dirty="0"/>
          </a:p>
        </p:txBody>
      </p:sp>
      <p:pic>
        <p:nvPicPr>
          <p:cNvPr id="8" name="Picture 7">
            <a:extLst>
              <a:ext uri="{FF2B5EF4-FFF2-40B4-BE49-F238E27FC236}">
                <a16:creationId xmlns:a16="http://schemas.microsoft.com/office/drawing/2014/main" id="{5ECCEDE4-5305-3349-988D-98AA4ABF96FE}"/>
              </a:ext>
            </a:extLst>
          </p:cNvPr>
          <p:cNvPicPr>
            <a:picLocks noChangeAspect="1"/>
          </p:cNvPicPr>
          <p:nvPr/>
        </p:nvPicPr>
        <p:blipFill>
          <a:blip r:embed="rId2"/>
          <a:stretch>
            <a:fillRect/>
          </a:stretch>
        </p:blipFill>
        <p:spPr>
          <a:xfrm>
            <a:off x="304800" y="1581038"/>
            <a:ext cx="7004254" cy="2971911"/>
          </a:xfrm>
          <a:prstGeom prst="rect">
            <a:avLst/>
          </a:prstGeom>
        </p:spPr>
      </p:pic>
      <p:sp>
        <p:nvSpPr>
          <p:cNvPr id="9" name="TextBox 8">
            <a:extLst>
              <a:ext uri="{FF2B5EF4-FFF2-40B4-BE49-F238E27FC236}">
                <a16:creationId xmlns:a16="http://schemas.microsoft.com/office/drawing/2014/main" id="{CF235B4B-E097-0F49-838D-1B3322934484}"/>
              </a:ext>
            </a:extLst>
          </p:cNvPr>
          <p:cNvSpPr txBox="1"/>
          <p:nvPr/>
        </p:nvSpPr>
        <p:spPr>
          <a:xfrm>
            <a:off x="5562600" y="590550"/>
            <a:ext cx="1716560"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How did this happen?</a:t>
            </a:r>
          </a:p>
          <a:p>
            <a:pPr marL="171450" indent="-171450">
              <a:buFont typeface="Arial" panose="020B0604020202020204" pitchFamily="34" charset="0"/>
              <a:buChar char="•"/>
            </a:pPr>
            <a:r>
              <a:rPr lang="en-US" sz="1200" dirty="0"/>
              <a:t>What do we do?</a:t>
            </a:r>
          </a:p>
        </p:txBody>
      </p:sp>
    </p:spTree>
    <p:extLst>
      <p:ext uri="{BB962C8B-B14F-4D97-AF65-F5344CB8AC3E}">
        <p14:creationId xmlns:p14="http://schemas.microsoft.com/office/powerpoint/2010/main" val="2389171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00696D-CFD8-0448-925A-AE7BFA35D78A}"/>
              </a:ext>
            </a:extLst>
          </p:cNvPr>
          <p:cNvSpPr>
            <a:spLocks noGrp="1"/>
          </p:cNvSpPr>
          <p:nvPr>
            <p:ph idx="1"/>
          </p:nvPr>
        </p:nvSpPr>
        <p:spPr>
          <a:xfrm>
            <a:off x="154324" y="514350"/>
            <a:ext cx="8913475" cy="4038600"/>
          </a:xfrm>
        </p:spPr>
        <p:txBody>
          <a:bodyPr/>
          <a:lstStyle/>
          <a:p>
            <a:pPr>
              <a:spcBef>
                <a:spcPts val="0"/>
              </a:spcBef>
              <a:spcAft>
                <a:spcPts val="200"/>
              </a:spcAft>
            </a:pPr>
            <a:r>
              <a:rPr lang="en-US" sz="1600" dirty="0"/>
              <a:t>Some of the issues are character encoding/set issues:</a:t>
            </a:r>
          </a:p>
          <a:p>
            <a:pPr lvl="1">
              <a:spcBef>
                <a:spcPts val="0"/>
              </a:spcBef>
              <a:spcAft>
                <a:spcPts val="200"/>
              </a:spcAft>
            </a:pPr>
            <a:r>
              <a:rPr lang="en-US" sz="1400" dirty="0"/>
              <a:t>“In computing, data storage, and data transmission, character encoding is used to represent a repertoire of characters by some kind of encoding system that assigns a number to each character for digital representation.”</a:t>
            </a:r>
            <a:br>
              <a:rPr lang="en-US" sz="1400" dirty="0"/>
            </a:br>
            <a:r>
              <a:rPr lang="en-US" sz="1400" dirty="0"/>
              <a:t>(</a:t>
            </a:r>
            <a:r>
              <a:rPr lang="en-US" sz="1400" dirty="0">
                <a:hlinkClick r:id="rId2"/>
              </a:rPr>
              <a:t>https://en.wikipedia.org/wiki/Character_encoding</a:t>
            </a:r>
            <a:r>
              <a:rPr lang="en-US" sz="1400" dirty="0"/>
              <a:t>)</a:t>
            </a:r>
          </a:p>
          <a:p>
            <a:pPr lvl="1">
              <a:spcBef>
                <a:spcPts val="0"/>
              </a:spcBef>
              <a:spcAft>
                <a:spcPts val="200"/>
              </a:spcAft>
            </a:pPr>
            <a:r>
              <a:rPr lang="en-US" sz="1400" dirty="0"/>
              <a:t>“A character set is a collection of characters that might be used by multiple languages.” (</a:t>
            </a:r>
            <a:r>
              <a:rPr lang="en-US" sz="1400" dirty="0">
                <a:hlinkClick r:id="rId2"/>
              </a:rPr>
              <a:t>https://en.wikipedia.org/wiki/Character_encoding</a:t>
            </a:r>
            <a:r>
              <a:rPr lang="en-US" sz="1400" dirty="0"/>
              <a:t>) </a:t>
            </a:r>
          </a:p>
          <a:p>
            <a:pPr>
              <a:spcBef>
                <a:spcPts val="0"/>
              </a:spcBef>
              <a:spcAft>
                <a:spcPts val="200"/>
              </a:spcAft>
            </a:pPr>
            <a:r>
              <a:rPr lang="en-US" sz="1600" dirty="0"/>
              <a:t>This will be a common issue when dealing with string data that you import to build your database.</a:t>
            </a:r>
          </a:p>
          <a:p>
            <a:pPr>
              <a:spcBef>
                <a:spcPts val="0"/>
              </a:spcBef>
              <a:spcAft>
                <a:spcPts val="200"/>
              </a:spcAft>
            </a:pPr>
            <a:r>
              <a:rPr lang="en-US" sz="1600" dirty="0"/>
              <a:t>This is especially true if the data comes from “data scraping”.  </a:t>
            </a:r>
          </a:p>
          <a:p>
            <a:pPr lvl="1">
              <a:spcBef>
                <a:spcPts val="0"/>
              </a:spcBef>
              <a:spcAft>
                <a:spcPts val="200"/>
              </a:spcAft>
            </a:pPr>
            <a:r>
              <a:rPr lang="en-US" sz="1400" dirty="0"/>
              <a:t>“Data scraping is a technique in which a computer program extracts data from human-readable output coming from another program.”</a:t>
            </a:r>
            <a:br>
              <a:rPr lang="en-US" sz="1400" dirty="0"/>
            </a:br>
            <a:r>
              <a:rPr lang="en-US" sz="1400" dirty="0"/>
              <a:t>(</a:t>
            </a:r>
            <a:r>
              <a:rPr lang="en-US" sz="1400" dirty="0">
                <a:hlinkClick r:id="rId3"/>
              </a:rPr>
              <a:t>https://en.wikipedia.org/wiki/Data_scraping</a:t>
            </a:r>
            <a:r>
              <a:rPr lang="en-US" sz="1400" dirty="0"/>
              <a:t>)</a:t>
            </a:r>
          </a:p>
          <a:p>
            <a:pPr lvl="1">
              <a:spcBef>
                <a:spcPts val="0"/>
              </a:spcBef>
              <a:spcAft>
                <a:spcPts val="200"/>
              </a:spcAft>
            </a:pPr>
            <a:r>
              <a:rPr lang="en-US" sz="1400" dirty="0"/>
              <a:t>There are several types of scraping: screen scraping, web scraping, ... ...</a:t>
            </a:r>
          </a:p>
          <a:p>
            <a:pPr>
              <a:spcBef>
                <a:spcPts val="0"/>
              </a:spcBef>
              <a:spcAft>
                <a:spcPts val="200"/>
              </a:spcAft>
            </a:pPr>
            <a:r>
              <a:rPr lang="en-US" sz="1600" dirty="0"/>
              <a:t>That is what happened here. The data comes from web scraping a wiki page.</a:t>
            </a:r>
            <a:br>
              <a:rPr lang="en-US" sz="1600" dirty="0"/>
            </a:br>
            <a:endParaRPr lang="en-US" sz="1600" dirty="0"/>
          </a:p>
        </p:txBody>
      </p:sp>
      <p:sp>
        <p:nvSpPr>
          <p:cNvPr id="3" name="Title 2">
            <a:extLst>
              <a:ext uri="{FF2B5EF4-FFF2-40B4-BE49-F238E27FC236}">
                <a16:creationId xmlns:a16="http://schemas.microsoft.com/office/drawing/2014/main" id="{B5480037-11E5-FB48-93E4-BA4FED204991}"/>
              </a:ext>
            </a:extLst>
          </p:cNvPr>
          <p:cNvSpPr>
            <a:spLocks noGrp="1"/>
          </p:cNvSpPr>
          <p:nvPr>
            <p:ph type="title"/>
          </p:nvPr>
        </p:nvSpPr>
        <p:spPr/>
        <p:txBody>
          <a:bodyPr/>
          <a:lstStyle/>
          <a:p>
            <a:r>
              <a:rPr lang="en-US" dirty="0"/>
              <a:t>Analysis (I)</a:t>
            </a:r>
          </a:p>
        </p:txBody>
      </p:sp>
      <p:pic>
        <p:nvPicPr>
          <p:cNvPr id="5" name="Picture 4">
            <a:extLst>
              <a:ext uri="{FF2B5EF4-FFF2-40B4-BE49-F238E27FC236}">
                <a16:creationId xmlns:a16="http://schemas.microsoft.com/office/drawing/2014/main" id="{5D00034C-A9D2-9E40-ABCE-07BAAB0FEDE8}"/>
              </a:ext>
            </a:extLst>
          </p:cNvPr>
          <p:cNvPicPr>
            <a:picLocks noChangeAspect="1"/>
          </p:cNvPicPr>
          <p:nvPr/>
        </p:nvPicPr>
        <p:blipFill>
          <a:blip r:embed="rId4"/>
          <a:stretch>
            <a:fillRect/>
          </a:stretch>
        </p:blipFill>
        <p:spPr>
          <a:xfrm>
            <a:off x="124717" y="3943350"/>
            <a:ext cx="8382000" cy="709979"/>
          </a:xfrm>
          <a:prstGeom prst="rect">
            <a:avLst/>
          </a:prstGeom>
        </p:spPr>
      </p:pic>
    </p:spTree>
    <p:extLst>
      <p:ext uri="{BB962C8B-B14F-4D97-AF65-F5344CB8AC3E}">
        <p14:creationId xmlns:p14="http://schemas.microsoft.com/office/powerpoint/2010/main" val="3426716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9482C2-3A93-354C-9656-943A8BBF729C}"/>
              </a:ext>
            </a:extLst>
          </p:cNvPr>
          <p:cNvSpPr>
            <a:spLocks noGrp="1"/>
          </p:cNvSpPr>
          <p:nvPr>
            <p:ph type="title"/>
          </p:nvPr>
        </p:nvSpPr>
        <p:spPr/>
        <p:txBody>
          <a:bodyPr/>
          <a:lstStyle/>
          <a:p>
            <a:r>
              <a:rPr lang="en-US" dirty="0"/>
              <a:t>Character Encodings/Character Sets</a:t>
            </a:r>
          </a:p>
        </p:txBody>
      </p:sp>
      <p:pic>
        <p:nvPicPr>
          <p:cNvPr id="4" name="Picture 3">
            <a:extLst>
              <a:ext uri="{FF2B5EF4-FFF2-40B4-BE49-F238E27FC236}">
                <a16:creationId xmlns:a16="http://schemas.microsoft.com/office/drawing/2014/main" id="{4FCF6C57-EA52-B947-8B55-4CCFFB357733}"/>
              </a:ext>
            </a:extLst>
          </p:cNvPr>
          <p:cNvPicPr>
            <a:picLocks noChangeAspect="1"/>
          </p:cNvPicPr>
          <p:nvPr/>
        </p:nvPicPr>
        <p:blipFill>
          <a:blip r:embed="rId2"/>
          <a:stretch>
            <a:fillRect/>
          </a:stretch>
        </p:blipFill>
        <p:spPr>
          <a:xfrm>
            <a:off x="381000" y="514350"/>
            <a:ext cx="8039217" cy="3962400"/>
          </a:xfrm>
          <a:prstGeom prst="rect">
            <a:avLst/>
          </a:prstGeom>
        </p:spPr>
      </p:pic>
    </p:spTree>
    <p:extLst>
      <p:ext uri="{BB962C8B-B14F-4D97-AF65-F5344CB8AC3E}">
        <p14:creationId xmlns:p14="http://schemas.microsoft.com/office/powerpoint/2010/main" val="2024038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480037-11E5-FB48-93E4-BA4FED204991}"/>
              </a:ext>
            </a:extLst>
          </p:cNvPr>
          <p:cNvSpPr>
            <a:spLocks noGrp="1"/>
          </p:cNvSpPr>
          <p:nvPr>
            <p:ph type="title"/>
          </p:nvPr>
        </p:nvSpPr>
        <p:spPr/>
        <p:txBody>
          <a:bodyPr/>
          <a:lstStyle/>
          <a:p>
            <a:r>
              <a:rPr lang="en-US" dirty="0"/>
              <a:t>Character Set Usage over Time</a:t>
            </a:r>
          </a:p>
        </p:txBody>
      </p:sp>
      <p:pic>
        <p:nvPicPr>
          <p:cNvPr id="7" name="Picture 6">
            <a:extLst>
              <a:ext uri="{FF2B5EF4-FFF2-40B4-BE49-F238E27FC236}">
                <a16:creationId xmlns:a16="http://schemas.microsoft.com/office/drawing/2014/main" id="{719B5A65-C87B-434C-AD9F-AB67CAEE6719}"/>
              </a:ext>
            </a:extLst>
          </p:cNvPr>
          <p:cNvPicPr>
            <a:picLocks noChangeAspect="1"/>
          </p:cNvPicPr>
          <p:nvPr/>
        </p:nvPicPr>
        <p:blipFill>
          <a:blip r:embed="rId2"/>
          <a:stretch>
            <a:fillRect/>
          </a:stretch>
        </p:blipFill>
        <p:spPr>
          <a:xfrm>
            <a:off x="838200" y="514350"/>
            <a:ext cx="7551879" cy="3757830"/>
          </a:xfrm>
          <a:prstGeom prst="rect">
            <a:avLst/>
          </a:prstGeom>
        </p:spPr>
      </p:pic>
      <p:sp>
        <p:nvSpPr>
          <p:cNvPr id="8" name="Rectangle 7">
            <a:extLst>
              <a:ext uri="{FF2B5EF4-FFF2-40B4-BE49-F238E27FC236}">
                <a16:creationId xmlns:a16="http://schemas.microsoft.com/office/drawing/2014/main" id="{2C3E5F41-5C19-C744-82B0-D9FCD079AF09}"/>
              </a:ext>
            </a:extLst>
          </p:cNvPr>
          <p:cNvSpPr/>
          <p:nvPr/>
        </p:nvSpPr>
        <p:spPr>
          <a:xfrm>
            <a:off x="609600" y="4304916"/>
            <a:ext cx="7315200" cy="369332"/>
          </a:xfrm>
          <a:prstGeom prst="rect">
            <a:avLst/>
          </a:prstGeom>
        </p:spPr>
        <p:txBody>
          <a:bodyPr wrap="square">
            <a:spAutoFit/>
          </a:bodyPr>
          <a:lstStyle/>
          <a:p>
            <a:r>
              <a:rPr lang="en-US" dirty="0"/>
              <a:t>https://www.w3.org/International/questions/</a:t>
            </a:r>
            <a:r>
              <a:rPr lang="en-US" dirty="0" err="1"/>
              <a:t>qa</a:t>
            </a:r>
            <a:r>
              <a:rPr lang="en-US" dirty="0"/>
              <a:t>-who-uses-</a:t>
            </a:r>
            <a:r>
              <a:rPr lang="en-US" dirty="0" err="1"/>
              <a:t>unicode</a:t>
            </a:r>
            <a:endParaRPr lang="en-US" dirty="0"/>
          </a:p>
        </p:txBody>
      </p:sp>
    </p:spTree>
    <p:extLst>
      <p:ext uri="{BB962C8B-B14F-4D97-AF65-F5344CB8AC3E}">
        <p14:creationId xmlns:p14="http://schemas.microsoft.com/office/powerpoint/2010/main" val="3402277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77A99C-297B-884F-AB1B-4A2DCD8D86B9}"/>
              </a:ext>
            </a:extLst>
          </p:cNvPr>
          <p:cNvSpPr>
            <a:spLocks noGrp="1"/>
          </p:cNvSpPr>
          <p:nvPr>
            <p:ph idx="1"/>
          </p:nvPr>
        </p:nvSpPr>
        <p:spPr>
          <a:xfrm>
            <a:off x="152400" y="514350"/>
            <a:ext cx="8915400" cy="4114800"/>
          </a:xfrm>
        </p:spPr>
        <p:txBody>
          <a:bodyPr/>
          <a:lstStyle/>
          <a:p>
            <a:r>
              <a:rPr lang="en-US" sz="1800" dirty="0"/>
              <a:t>Consider </a:t>
            </a:r>
            <a:r>
              <a:rPr lang="en-US" sz="1800" b="1" dirty="0"/>
              <a:t>Job</a:t>
            </a:r>
            <a:r>
              <a:rPr lang="en-US" sz="1800" dirty="0"/>
              <a:t> column entry: “</a:t>
            </a:r>
            <a:r>
              <a:rPr lang="en-US" sz="1800" dirty="0" err="1"/>
              <a:t>Professor†of†Transfiguration</a:t>
            </a:r>
            <a:r>
              <a:rPr lang="en-US" sz="1800" dirty="0"/>
              <a:t>†| Head of Gryffindor”</a:t>
            </a:r>
          </a:p>
          <a:p>
            <a:r>
              <a:rPr lang="en-US" sz="1800" dirty="0"/>
              <a:t>There are two odd characters: “†” and “|”</a:t>
            </a:r>
          </a:p>
          <a:p>
            <a:r>
              <a:rPr lang="en-US" sz="1800" dirty="0"/>
              <a:t>How should I correct/interpret the strings? My interpretation is:</a:t>
            </a:r>
          </a:p>
          <a:p>
            <a:pPr lvl="1"/>
            <a:r>
              <a:rPr lang="en-US" sz="1600" dirty="0"/>
              <a:t>Replace “†” with “ “.</a:t>
            </a:r>
          </a:p>
          <a:p>
            <a:pPr lvl="1"/>
            <a:r>
              <a:rPr lang="en-US" sz="1600" dirty="0"/>
              <a:t>The “|” means that the person has two jobs:</a:t>
            </a:r>
          </a:p>
          <a:p>
            <a:pPr lvl="2"/>
            <a:r>
              <a:rPr lang="en-US" sz="1400" dirty="0"/>
              <a:t>Professor of Transfiguration</a:t>
            </a:r>
          </a:p>
          <a:p>
            <a:pPr lvl="2"/>
            <a:r>
              <a:rPr lang="en-US" sz="1400" dirty="0"/>
              <a:t>Head of Gryffindor</a:t>
            </a:r>
          </a:p>
          <a:p>
            <a:pPr lvl="1"/>
            <a:r>
              <a:rPr lang="en-US" sz="1600" dirty="0"/>
              <a:t>The </a:t>
            </a:r>
            <a:r>
              <a:rPr lang="en-US" sz="1600" b="1" dirty="0"/>
              <a:t>Job</a:t>
            </a:r>
            <a:r>
              <a:rPr lang="en-US" sz="1600" dirty="0"/>
              <a:t> column is a </a:t>
            </a:r>
            <a:r>
              <a:rPr lang="en-US" sz="1600" b="1" dirty="0"/>
              <a:t>multivalued</a:t>
            </a:r>
            <a:r>
              <a:rPr lang="en-US" sz="1600" dirty="0"/>
              <a:t> attribute.</a:t>
            </a:r>
          </a:p>
          <a:p>
            <a:pPr lvl="1"/>
            <a:r>
              <a:rPr lang="en-US" sz="1600" dirty="0"/>
              <a:t>The character “|” indicates that a text string is one string containing multiple values for an attribute.</a:t>
            </a:r>
          </a:p>
          <a:p>
            <a:r>
              <a:rPr lang="en-US" sz="1800" dirty="0"/>
              <a:t>Can I always replace non-|, odd characters with “  “?</a:t>
            </a:r>
          </a:p>
          <a:p>
            <a:pPr lvl="1"/>
            <a:r>
              <a:rPr lang="en-US" sz="1600" dirty="0"/>
              <a:t>‘</a:t>
            </a:r>
            <a:r>
              <a:rPr lang="el-GR" sz="1600" dirty="0"/>
              <a:t>9Ω" </a:t>
            </a:r>
            <a:r>
              <a:rPr lang="en-US" sz="1600" dirty="0"/>
              <a:t>Fir dragon heartstring’ and ‘9º" Chestnut dragon heartstring’ would wind up having an extra space. I want 9”, not 9 “.</a:t>
            </a:r>
          </a:p>
          <a:p>
            <a:pPr lvl="1"/>
            <a:r>
              <a:rPr lang="en-US" sz="1600" dirty="0"/>
              <a:t>The cleanup is getting complicated.</a:t>
            </a:r>
          </a:p>
          <a:p>
            <a:pPr marL="0" indent="0">
              <a:buNone/>
            </a:pPr>
            <a:endParaRPr lang="en-US" sz="1800" dirty="0"/>
          </a:p>
        </p:txBody>
      </p:sp>
      <p:sp>
        <p:nvSpPr>
          <p:cNvPr id="3" name="Title 2">
            <a:extLst>
              <a:ext uri="{FF2B5EF4-FFF2-40B4-BE49-F238E27FC236}">
                <a16:creationId xmlns:a16="http://schemas.microsoft.com/office/drawing/2014/main" id="{2FBBDE0C-C02A-0946-80AB-29E10E2D939E}"/>
              </a:ext>
            </a:extLst>
          </p:cNvPr>
          <p:cNvSpPr>
            <a:spLocks noGrp="1"/>
          </p:cNvSpPr>
          <p:nvPr>
            <p:ph type="title"/>
          </p:nvPr>
        </p:nvSpPr>
        <p:spPr/>
        <p:txBody>
          <a:bodyPr/>
          <a:lstStyle/>
          <a:p>
            <a:r>
              <a:rPr lang="en-US" dirty="0"/>
              <a:t>But, ... ...</a:t>
            </a:r>
          </a:p>
        </p:txBody>
      </p:sp>
    </p:spTree>
    <p:extLst>
      <p:ext uri="{BB962C8B-B14F-4D97-AF65-F5344CB8AC3E}">
        <p14:creationId xmlns:p14="http://schemas.microsoft.com/office/powerpoint/2010/main" val="1197145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1CDF9-3459-0A44-8161-3A642F7DC4E5}"/>
              </a:ext>
            </a:extLst>
          </p:cNvPr>
          <p:cNvSpPr>
            <a:spLocks noGrp="1"/>
          </p:cNvSpPr>
          <p:nvPr>
            <p:ph idx="1"/>
          </p:nvPr>
        </p:nvSpPr>
        <p:spPr/>
        <p:txBody>
          <a:bodyPr/>
          <a:lstStyle/>
          <a:p>
            <a:r>
              <a:rPr lang="en-US" sz="1800" dirty="0"/>
              <a:t>In this dataset, I can use a set of rules for data clean up:</a:t>
            </a:r>
          </a:p>
          <a:p>
            <a:pPr lvl="1"/>
            <a:r>
              <a:rPr lang="en-US" sz="1600" dirty="0"/>
              <a:t>Two characters separated by † maps to two characters separated by “ “ (space).</a:t>
            </a:r>
          </a:p>
          <a:p>
            <a:pPr lvl="1"/>
            <a:r>
              <a:rPr lang="en-US" sz="1600" dirty="0"/>
              <a:t>A number and “ separated by an odd character maps the the number and “</a:t>
            </a:r>
          </a:p>
          <a:p>
            <a:pPr lvl="1"/>
            <a:r>
              <a:rPr lang="en-US" sz="1600" dirty="0"/>
              <a:t>Strings of the form s1 | s2 | s3 maps to [s1, s2, s3]</a:t>
            </a:r>
          </a:p>
          <a:p>
            <a:pPr lvl="1"/>
            <a:r>
              <a:rPr lang="en-US" sz="1600" dirty="0"/>
              <a:t>etc.</a:t>
            </a:r>
          </a:p>
          <a:p>
            <a:r>
              <a:rPr lang="en-US" sz="1800" dirty="0"/>
              <a:t>Well, I could write a custom function for each rule,</a:t>
            </a:r>
          </a:p>
          <a:p>
            <a:pPr lvl="1"/>
            <a:r>
              <a:rPr lang="en-US" sz="1600" dirty="0"/>
              <a:t>But what happens when I find I need other rules.</a:t>
            </a:r>
          </a:p>
          <a:p>
            <a:pPr lvl="1"/>
            <a:r>
              <a:rPr lang="en-US" sz="1600" dirty="0"/>
              <a:t>It would be nice if there were some kind of tools that helps.</a:t>
            </a:r>
          </a:p>
          <a:p>
            <a:r>
              <a:rPr lang="en-US" sz="1800" dirty="0"/>
              <a:t>A </a:t>
            </a:r>
            <a:r>
              <a:rPr lang="en-US" sz="1800" b="1" dirty="0"/>
              <a:t>regular expression </a:t>
            </a:r>
            <a:r>
              <a:rPr lang="en-US" sz="1800" dirty="0"/>
              <a:t>is a sequence of characters that define a search pattern. Usually, such patterns are used by string-searching algorithms for "find" or "find and replace" operations on strings, or for input validation. It is a technique developed in theoretical computer science and formal language theory.</a:t>
            </a:r>
            <a:br>
              <a:rPr lang="en-US" sz="1800" dirty="0"/>
            </a:br>
            <a:r>
              <a:rPr lang="en-US" sz="1800" dirty="0"/>
              <a:t>(https://</a:t>
            </a:r>
            <a:r>
              <a:rPr lang="en-US" sz="1800" dirty="0" err="1"/>
              <a:t>en.wikipedia.org</a:t>
            </a:r>
            <a:r>
              <a:rPr lang="en-US" sz="1800" dirty="0"/>
              <a:t>/wiki/</a:t>
            </a:r>
            <a:r>
              <a:rPr lang="en-US" sz="1800" dirty="0" err="1"/>
              <a:t>Regular_expression</a:t>
            </a:r>
            <a:r>
              <a:rPr lang="en-US" sz="1800" dirty="0"/>
              <a:t>)</a:t>
            </a:r>
          </a:p>
        </p:txBody>
      </p:sp>
      <p:sp>
        <p:nvSpPr>
          <p:cNvPr id="3" name="Title 2">
            <a:extLst>
              <a:ext uri="{FF2B5EF4-FFF2-40B4-BE49-F238E27FC236}">
                <a16:creationId xmlns:a16="http://schemas.microsoft.com/office/drawing/2014/main" id="{F4D7C2AC-C40E-CE4C-BCEF-A815956DD19A}"/>
              </a:ext>
            </a:extLst>
          </p:cNvPr>
          <p:cNvSpPr>
            <a:spLocks noGrp="1"/>
          </p:cNvSpPr>
          <p:nvPr>
            <p:ph type="title"/>
          </p:nvPr>
        </p:nvSpPr>
        <p:spPr/>
        <p:txBody>
          <a:bodyPr/>
          <a:lstStyle/>
          <a:p>
            <a:r>
              <a:rPr lang="en-US" dirty="0"/>
              <a:t>The Cleanup is Rule-Based</a:t>
            </a:r>
          </a:p>
        </p:txBody>
      </p:sp>
    </p:spTree>
    <p:extLst>
      <p:ext uri="{BB962C8B-B14F-4D97-AF65-F5344CB8AC3E}">
        <p14:creationId xmlns:p14="http://schemas.microsoft.com/office/powerpoint/2010/main" val="3812537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A3DE15-E902-8E4D-9729-5E8452AE8E45}"/>
              </a:ext>
            </a:extLst>
          </p:cNvPr>
          <p:cNvSpPr>
            <a:spLocks noGrp="1"/>
          </p:cNvSpPr>
          <p:nvPr>
            <p:ph idx="1"/>
          </p:nvPr>
        </p:nvSpPr>
        <p:spPr/>
        <p:txBody>
          <a:bodyPr/>
          <a:lstStyle/>
          <a:p>
            <a:r>
              <a:rPr lang="en-US" sz="1800" dirty="0"/>
              <a:t>How about strings of the form s1 | s2 | s3 maps to [s1, s2, s3].</a:t>
            </a:r>
            <a:br>
              <a:rPr lang="en-US" sz="1800" dirty="0"/>
            </a:br>
            <a:r>
              <a:rPr lang="en-US" sz="1800" dirty="0"/>
              <a:t>Is this cool?</a:t>
            </a:r>
          </a:p>
          <a:p>
            <a:r>
              <a:rPr lang="en-US" sz="1800" dirty="0"/>
              <a:t>All the data entity sets we have seen have had simple types/value attributes.</a:t>
            </a:r>
            <a:br>
              <a:rPr lang="en-US" sz="1800" dirty="0"/>
            </a:br>
            <a:r>
              <a:rPr lang="en-US" sz="1800" b="1" dirty="0"/>
              <a:t>Depends on the database model, e.g. relational, document, ...</a:t>
            </a:r>
            <a:endParaRPr lang="en-US" sz="1800" dirty="0"/>
          </a:p>
          <a:p>
            <a:endParaRPr lang="en-US" sz="1800" dirty="0"/>
          </a:p>
        </p:txBody>
      </p:sp>
      <p:sp>
        <p:nvSpPr>
          <p:cNvPr id="3" name="Title 2">
            <a:extLst>
              <a:ext uri="{FF2B5EF4-FFF2-40B4-BE49-F238E27FC236}">
                <a16:creationId xmlns:a16="http://schemas.microsoft.com/office/drawing/2014/main" id="{91123189-D100-D349-8D34-4EB5616C755F}"/>
              </a:ext>
            </a:extLst>
          </p:cNvPr>
          <p:cNvSpPr>
            <a:spLocks noGrp="1"/>
          </p:cNvSpPr>
          <p:nvPr>
            <p:ph type="title"/>
          </p:nvPr>
        </p:nvSpPr>
        <p:spPr/>
        <p:txBody>
          <a:bodyPr/>
          <a:lstStyle/>
          <a:p>
            <a:r>
              <a:rPr lang="en-US" dirty="0"/>
              <a:t>Multivalued Attributes</a:t>
            </a:r>
          </a:p>
        </p:txBody>
      </p:sp>
      <p:pic>
        <p:nvPicPr>
          <p:cNvPr id="4" name="Picture 37" descr="1">
            <a:extLst>
              <a:ext uri="{FF2B5EF4-FFF2-40B4-BE49-F238E27FC236}">
                <a16:creationId xmlns:a16="http://schemas.microsoft.com/office/drawing/2014/main" id="{D637CD05-15B5-0A4C-8445-0DD42A7EB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3330"/>
          <a:stretch>
            <a:fillRect/>
          </a:stretch>
        </p:blipFill>
        <p:spPr bwMode="auto">
          <a:xfrm>
            <a:off x="316604" y="1956566"/>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A512463-112C-9645-B0C5-9A283AFFD27C}"/>
              </a:ext>
            </a:extLst>
          </p:cNvPr>
          <p:cNvPicPr>
            <a:picLocks noChangeAspect="1"/>
          </p:cNvPicPr>
          <p:nvPr/>
        </p:nvPicPr>
        <p:blipFill>
          <a:blip r:embed="rId3"/>
          <a:stretch>
            <a:fillRect/>
          </a:stretch>
        </p:blipFill>
        <p:spPr>
          <a:xfrm>
            <a:off x="4751352" y="1797050"/>
            <a:ext cx="3749231" cy="2832100"/>
          </a:xfrm>
          <a:prstGeom prst="rect">
            <a:avLst/>
          </a:prstGeom>
        </p:spPr>
      </p:pic>
    </p:spTree>
    <p:extLst>
      <p:ext uri="{BB962C8B-B14F-4D97-AF65-F5344CB8AC3E}">
        <p14:creationId xmlns:p14="http://schemas.microsoft.com/office/powerpoint/2010/main" val="1291865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14801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1078510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B9745F-0B8D-0846-9743-5E4F57AD7616}"/>
              </a:ext>
            </a:extLst>
          </p:cNvPr>
          <p:cNvSpPr>
            <a:spLocks noGrp="1"/>
          </p:cNvSpPr>
          <p:nvPr>
            <p:ph idx="1"/>
          </p:nvPr>
        </p:nvSpPr>
        <p:spPr>
          <a:xfrm>
            <a:off x="152400" y="3194725"/>
            <a:ext cx="8839200" cy="1434425"/>
          </a:xfrm>
        </p:spPr>
        <p:txBody>
          <a:bodyPr/>
          <a:lstStyle/>
          <a:p>
            <a:r>
              <a:rPr lang="en-US" dirty="0"/>
              <a:t>We are starting the semester with the </a:t>
            </a:r>
            <a:r>
              <a:rPr lang="en-US" i="1" dirty="0"/>
              <a:t>relational </a:t>
            </a:r>
            <a:r>
              <a:rPr lang="en-US" i="1" dirty="0" err="1"/>
              <a:t>datamodel</a:t>
            </a:r>
            <a:r>
              <a:rPr lang="en-US" i="1" dirty="0"/>
              <a:t>/databases.</a:t>
            </a:r>
          </a:p>
          <a:p>
            <a:r>
              <a:rPr lang="en-US" dirty="0"/>
              <a:t>Before we get too far in our data janitor work,</a:t>
            </a:r>
            <a:br>
              <a:rPr lang="en-US" dirty="0"/>
            </a:br>
            <a:r>
              <a:rPr lang="en-US" dirty="0"/>
              <a:t>we should understand the relational model a little more.</a:t>
            </a:r>
          </a:p>
        </p:txBody>
      </p:sp>
      <p:sp>
        <p:nvSpPr>
          <p:cNvPr id="3" name="Title 2">
            <a:extLst>
              <a:ext uri="{FF2B5EF4-FFF2-40B4-BE49-F238E27FC236}">
                <a16:creationId xmlns:a16="http://schemas.microsoft.com/office/drawing/2014/main" id="{ED856812-AFFC-EF49-9CB8-7EF01428C48E}"/>
              </a:ext>
            </a:extLst>
          </p:cNvPr>
          <p:cNvSpPr>
            <a:spLocks noGrp="1"/>
          </p:cNvSpPr>
          <p:nvPr>
            <p:ph type="title"/>
          </p:nvPr>
        </p:nvSpPr>
        <p:spPr/>
        <p:txBody>
          <a:bodyPr/>
          <a:lstStyle/>
          <a:p>
            <a:r>
              <a:rPr lang="en-US" dirty="0"/>
              <a:t>Next Steps in the Plan</a:t>
            </a:r>
          </a:p>
        </p:txBody>
      </p:sp>
      <p:pic>
        <p:nvPicPr>
          <p:cNvPr id="4" name="Picture 3">
            <a:extLst>
              <a:ext uri="{FF2B5EF4-FFF2-40B4-BE49-F238E27FC236}">
                <a16:creationId xmlns:a16="http://schemas.microsoft.com/office/drawing/2014/main" id="{1614554B-F1E6-694D-8B55-ABC585528A85}"/>
              </a:ext>
            </a:extLst>
          </p:cNvPr>
          <p:cNvPicPr>
            <a:picLocks noChangeAspect="1"/>
          </p:cNvPicPr>
          <p:nvPr/>
        </p:nvPicPr>
        <p:blipFill>
          <a:blip r:embed="rId2"/>
          <a:stretch>
            <a:fillRect/>
          </a:stretch>
        </p:blipFill>
        <p:spPr>
          <a:xfrm>
            <a:off x="76200" y="796367"/>
            <a:ext cx="2495811" cy="2072530"/>
          </a:xfrm>
          <a:prstGeom prst="rect">
            <a:avLst/>
          </a:prstGeom>
          <a:ln>
            <a:solidFill>
              <a:schemeClr val="tx1"/>
            </a:solidFill>
          </a:ln>
        </p:spPr>
      </p:pic>
      <p:pic>
        <p:nvPicPr>
          <p:cNvPr id="5" name="Picture 4">
            <a:extLst>
              <a:ext uri="{FF2B5EF4-FFF2-40B4-BE49-F238E27FC236}">
                <a16:creationId xmlns:a16="http://schemas.microsoft.com/office/drawing/2014/main" id="{09691292-1027-6D4F-81B3-1B8896C4E12B}"/>
              </a:ext>
            </a:extLst>
          </p:cNvPr>
          <p:cNvPicPr>
            <a:picLocks noChangeAspect="1"/>
          </p:cNvPicPr>
          <p:nvPr/>
        </p:nvPicPr>
        <p:blipFill>
          <a:blip r:embed="rId3"/>
          <a:stretch>
            <a:fillRect/>
          </a:stretch>
        </p:blipFill>
        <p:spPr>
          <a:xfrm>
            <a:off x="3200400" y="895349"/>
            <a:ext cx="1941118" cy="1874565"/>
          </a:xfrm>
          <a:prstGeom prst="rect">
            <a:avLst/>
          </a:prstGeom>
        </p:spPr>
      </p:pic>
      <p:pic>
        <p:nvPicPr>
          <p:cNvPr id="6" name="Picture 5">
            <a:extLst>
              <a:ext uri="{FF2B5EF4-FFF2-40B4-BE49-F238E27FC236}">
                <a16:creationId xmlns:a16="http://schemas.microsoft.com/office/drawing/2014/main" id="{EB432625-E7AA-F349-A652-2629C44C3B7A}"/>
              </a:ext>
            </a:extLst>
          </p:cNvPr>
          <p:cNvPicPr>
            <a:picLocks noChangeAspect="1"/>
          </p:cNvPicPr>
          <p:nvPr/>
        </p:nvPicPr>
        <p:blipFill>
          <a:blip r:embed="rId4"/>
          <a:stretch>
            <a:fillRect/>
          </a:stretch>
        </p:blipFill>
        <p:spPr>
          <a:xfrm>
            <a:off x="5690004" y="616576"/>
            <a:ext cx="3377796" cy="2266950"/>
          </a:xfrm>
          <a:prstGeom prst="rect">
            <a:avLst/>
          </a:prstGeom>
        </p:spPr>
      </p:pic>
      <p:sp>
        <p:nvSpPr>
          <p:cNvPr id="7" name="Right Arrow 6">
            <a:extLst>
              <a:ext uri="{FF2B5EF4-FFF2-40B4-BE49-F238E27FC236}">
                <a16:creationId xmlns:a16="http://schemas.microsoft.com/office/drawing/2014/main" id="{02E56FC8-5BF3-E345-823D-974A8CFF5922}"/>
              </a:ext>
            </a:extLst>
          </p:cNvPr>
          <p:cNvSpPr/>
          <p:nvPr/>
        </p:nvSpPr>
        <p:spPr>
          <a:xfrm>
            <a:off x="2629164"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E1F9D5D5-213A-4C46-AC5C-4C34C9EF309D}"/>
              </a:ext>
            </a:extLst>
          </p:cNvPr>
          <p:cNvSpPr/>
          <p:nvPr/>
        </p:nvSpPr>
        <p:spPr>
          <a:xfrm>
            <a:off x="5214906"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671239-137E-4640-A672-B964100FF6F8}"/>
              </a:ext>
            </a:extLst>
          </p:cNvPr>
          <p:cNvSpPr txBox="1"/>
          <p:nvPr/>
        </p:nvSpPr>
        <p:spPr>
          <a:xfrm>
            <a:off x="667675" y="485168"/>
            <a:ext cx="1312860" cy="369332"/>
          </a:xfrm>
          <a:prstGeom prst="rect">
            <a:avLst/>
          </a:prstGeom>
          <a:noFill/>
        </p:spPr>
        <p:txBody>
          <a:bodyPr wrap="none" rtlCol="0">
            <a:spAutoFit/>
          </a:bodyPr>
          <a:lstStyle/>
          <a:p>
            <a:r>
              <a:rPr lang="en-US" dirty="0"/>
              <a:t>Source Data</a:t>
            </a:r>
          </a:p>
        </p:txBody>
      </p:sp>
      <p:sp>
        <p:nvSpPr>
          <p:cNvPr id="10" name="TextBox 9">
            <a:extLst>
              <a:ext uri="{FF2B5EF4-FFF2-40B4-BE49-F238E27FC236}">
                <a16:creationId xmlns:a16="http://schemas.microsoft.com/office/drawing/2014/main" id="{A55E735D-6620-BE4F-A09C-9C2264D0A1CF}"/>
              </a:ext>
            </a:extLst>
          </p:cNvPr>
          <p:cNvSpPr txBox="1"/>
          <p:nvPr/>
        </p:nvSpPr>
        <p:spPr>
          <a:xfrm>
            <a:off x="6172200" y="498580"/>
            <a:ext cx="1608261" cy="369332"/>
          </a:xfrm>
          <a:prstGeom prst="rect">
            <a:avLst/>
          </a:prstGeom>
          <a:noFill/>
        </p:spPr>
        <p:txBody>
          <a:bodyPr wrap="none" rtlCol="0">
            <a:spAutoFit/>
          </a:bodyPr>
          <a:lstStyle/>
          <a:p>
            <a:r>
              <a:rPr lang="en-US" dirty="0"/>
              <a:t>Relational Data</a:t>
            </a:r>
          </a:p>
        </p:txBody>
      </p:sp>
    </p:spTree>
    <p:extLst>
      <p:ext uri="{BB962C8B-B14F-4D97-AF65-F5344CB8AC3E}">
        <p14:creationId xmlns:p14="http://schemas.microsoft.com/office/powerpoint/2010/main" val="2694392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5120B58-78B3-9A4B-9242-792CC18663EE}"/>
              </a:ext>
            </a:extLst>
          </p:cNvPr>
          <p:cNvSpPr>
            <a:spLocks noGrp="1"/>
          </p:cNvSpPr>
          <p:nvPr>
            <p:ph idx="1"/>
          </p:nvPr>
        </p:nvSpPr>
        <p:spPr/>
        <p:txBody>
          <a:bodyPr/>
          <a:lstStyle/>
          <a:p>
            <a:r>
              <a:rPr lang="en-US" sz="1600" dirty="0"/>
              <a:t>What are these regular expressions </a:t>
            </a:r>
            <a:r>
              <a:rPr lang="en-US" sz="1600" dirty="0" err="1"/>
              <a:t>whereout</a:t>
            </a:r>
            <a:r>
              <a:rPr lang="en-US" sz="1600" dirty="0"/>
              <a:t> you speak?</a:t>
            </a:r>
          </a:p>
          <a:p>
            <a:r>
              <a:rPr lang="en-US" sz="1600" dirty="0"/>
              <a:t>Many environments come with regular expressions functions for searching and transforming strings.</a:t>
            </a:r>
          </a:p>
          <a:p>
            <a:pPr lvl="1"/>
            <a:r>
              <a:rPr lang="en-US" sz="1400" dirty="0"/>
              <a:t>Python: Lib/</a:t>
            </a:r>
            <a:r>
              <a:rPr lang="en-US" sz="1400" dirty="0" err="1"/>
              <a:t>re.py</a:t>
            </a:r>
            <a:r>
              <a:rPr lang="en-US" sz="1400" dirty="0"/>
              <a:t> (</a:t>
            </a:r>
            <a:r>
              <a:rPr lang="en-US" sz="1400" dirty="0">
                <a:hlinkClick r:id="rId2"/>
              </a:rPr>
              <a:t>https://docs.python.org/3/library/re.html</a:t>
            </a:r>
            <a:r>
              <a:rPr lang="en-US" sz="1400" dirty="0"/>
              <a:t>) </a:t>
            </a:r>
          </a:p>
          <a:p>
            <a:pPr lvl="1"/>
            <a:r>
              <a:rPr lang="en-US" sz="1400" dirty="0"/>
              <a:t>Java: </a:t>
            </a:r>
            <a:r>
              <a:rPr lang="en-US" sz="1400" dirty="0" err="1"/>
              <a:t>java.util.regex</a:t>
            </a:r>
            <a:r>
              <a:rPr lang="en-US" sz="1400" dirty="0"/>
              <a:t> (</a:t>
            </a:r>
            <a:r>
              <a:rPr lang="en-US" sz="1400" dirty="0">
                <a:hlinkClick r:id="rId3"/>
              </a:rPr>
              <a:t>https://www.w3schools.com/java/java_regex.asp</a:t>
            </a:r>
            <a:r>
              <a:rPr lang="en-US" sz="1400" dirty="0"/>
              <a:t>)</a:t>
            </a:r>
          </a:p>
          <a:p>
            <a:pPr lvl="1"/>
            <a:r>
              <a:rPr lang="en-US" sz="1400" dirty="0"/>
              <a:t>"SNOBOL ("</a:t>
            </a:r>
            <a:r>
              <a:rPr lang="en-US" sz="1400" dirty="0" err="1"/>
              <a:t>StriNg</a:t>
            </a:r>
            <a:r>
              <a:rPr lang="en-US" sz="1400" dirty="0"/>
              <a:t> Oriented and </a:t>
            </a:r>
            <a:r>
              <a:rPr lang="en-US" sz="1400" dirty="0" err="1"/>
              <a:t>symBOlic</a:t>
            </a:r>
            <a:r>
              <a:rPr lang="en-US" sz="1400" dirty="0"/>
              <a:t> Language") is a series of programming languages ... ... having patterns as a first-class data type.”</a:t>
            </a:r>
            <a:br>
              <a:rPr lang="en-US" sz="1400" dirty="0"/>
            </a:br>
            <a:r>
              <a:rPr lang="en-US" sz="1400" dirty="0"/>
              <a:t>(</a:t>
            </a:r>
            <a:r>
              <a:rPr lang="en-US" sz="1400" dirty="0">
                <a:hlinkClick r:id="rId4"/>
              </a:rPr>
              <a:t>https://en.wikipedia.org/wiki/SNOBOL</a:t>
            </a:r>
            <a:r>
              <a:rPr lang="en-US" sz="1400" dirty="0"/>
              <a:t>)</a:t>
            </a:r>
          </a:p>
          <a:p>
            <a:pPr lvl="1"/>
            <a:r>
              <a:rPr lang="en-US" sz="1400" dirty="0"/>
              <a:t>Most SQL databases have some from of regular</a:t>
            </a:r>
            <a:br>
              <a:rPr lang="en-US" sz="1400" dirty="0"/>
            </a:br>
            <a:r>
              <a:rPr lang="en-US" sz="1400" dirty="0"/>
              <a:t>expression library, but the libraries differ from</a:t>
            </a:r>
            <a:br>
              <a:rPr lang="en-US" sz="1400" dirty="0"/>
            </a:br>
            <a:r>
              <a:rPr lang="en-US" sz="1400" dirty="0"/>
              <a:t>product to product.</a:t>
            </a:r>
          </a:p>
        </p:txBody>
      </p:sp>
      <p:sp>
        <p:nvSpPr>
          <p:cNvPr id="5" name="Title 4">
            <a:extLst>
              <a:ext uri="{FF2B5EF4-FFF2-40B4-BE49-F238E27FC236}">
                <a16:creationId xmlns:a16="http://schemas.microsoft.com/office/drawing/2014/main" id="{9F4DC0DC-77EA-AD47-B00A-C7F85AC64965}"/>
              </a:ext>
            </a:extLst>
          </p:cNvPr>
          <p:cNvSpPr>
            <a:spLocks noGrp="1"/>
          </p:cNvSpPr>
          <p:nvPr>
            <p:ph type="title"/>
          </p:nvPr>
        </p:nvSpPr>
        <p:spPr/>
        <p:txBody>
          <a:bodyPr/>
          <a:lstStyle/>
          <a:p>
            <a:r>
              <a:rPr lang="en-US" dirty="0"/>
              <a:t>But, Before We Leave ... ...</a:t>
            </a:r>
          </a:p>
        </p:txBody>
      </p:sp>
      <p:pic>
        <p:nvPicPr>
          <p:cNvPr id="7" name="Picture 6">
            <a:extLst>
              <a:ext uri="{FF2B5EF4-FFF2-40B4-BE49-F238E27FC236}">
                <a16:creationId xmlns:a16="http://schemas.microsoft.com/office/drawing/2014/main" id="{E4C43302-288B-2244-BCC2-D38C605FDDDA}"/>
              </a:ext>
            </a:extLst>
          </p:cNvPr>
          <p:cNvPicPr>
            <a:picLocks noChangeAspect="1"/>
          </p:cNvPicPr>
          <p:nvPr/>
        </p:nvPicPr>
        <p:blipFill>
          <a:blip r:embed="rId5"/>
          <a:stretch>
            <a:fillRect/>
          </a:stretch>
        </p:blipFill>
        <p:spPr>
          <a:xfrm>
            <a:off x="4800600" y="1897879"/>
            <a:ext cx="3949521" cy="1939601"/>
          </a:xfrm>
          <a:prstGeom prst="rect">
            <a:avLst/>
          </a:prstGeom>
        </p:spPr>
      </p:pic>
      <p:pic>
        <p:nvPicPr>
          <p:cNvPr id="8" name="Picture 7">
            <a:extLst>
              <a:ext uri="{FF2B5EF4-FFF2-40B4-BE49-F238E27FC236}">
                <a16:creationId xmlns:a16="http://schemas.microsoft.com/office/drawing/2014/main" id="{B1E99AF2-A688-1B47-B24F-070F5BDDD762}"/>
              </a:ext>
            </a:extLst>
          </p:cNvPr>
          <p:cNvPicPr>
            <a:picLocks noChangeAspect="1"/>
          </p:cNvPicPr>
          <p:nvPr/>
        </p:nvPicPr>
        <p:blipFill>
          <a:blip r:embed="rId6"/>
          <a:stretch>
            <a:fillRect/>
          </a:stretch>
        </p:blipFill>
        <p:spPr>
          <a:xfrm>
            <a:off x="1678225" y="3877726"/>
            <a:ext cx="3839604" cy="791670"/>
          </a:xfrm>
          <a:prstGeom prst="rect">
            <a:avLst/>
          </a:prstGeom>
        </p:spPr>
      </p:pic>
      <p:pic>
        <p:nvPicPr>
          <p:cNvPr id="9" name="Picture 8">
            <a:extLst>
              <a:ext uri="{FF2B5EF4-FFF2-40B4-BE49-F238E27FC236}">
                <a16:creationId xmlns:a16="http://schemas.microsoft.com/office/drawing/2014/main" id="{498F1CB8-DDAE-8F4F-81EA-1832909CC418}"/>
              </a:ext>
            </a:extLst>
          </p:cNvPr>
          <p:cNvPicPr>
            <a:picLocks noChangeAspect="1"/>
          </p:cNvPicPr>
          <p:nvPr/>
        </p:nvPicPr>
        <p:blipFill>
          <a:blip r:embed="rId7"/>
          <a:stretch>
            <a:fillRect/>
          </a:stretch>
        </p:blipFill>
        <p:spPr>
          <a:xfrm>
            <a:off x="178158" y="3296723"/>
            <a:ext cx="1346539" cy="1352550"/>
          </a:xfrm>
          <a:prstGeom prst="rect">
            <a:avLst/>
          </a:prstGeom>
        </p:spPr>
      </p:pic>
      <p:sp>
        <p:nvSpPr>
          <p:cNvPr id="10" name="TextBox 9">
            <a:extLst>
              <a:ext uri="{FF2B5EF4-FFF2-40B4-BE49-F238E27FC236}">
                <a16:creationId xmlns:a16="http://schemas.microsoft.com/office/drawing/2014/main" id="{2358C60A-654D-AF4B-BFB8-D56DC1E8F4BE}"/>
              </a:ext>
            </a:extLst>
          </p:cNvPr>
          <p:cNvSpPr txBox="1"/>
          <p:nvPr/>
        </p:nvSpPr>
        <p:spPr>
          <a:xfrm>
            <a:off x="2395454" y="3092698"/>
            <a:ext cx="240514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This was FYI.</a:t>
            </a:r>
          </a:p>
          <a:p>
            <a:pPr marL="285750" indent="-285750">
              <a:buFont typeface="Arial" panose="020B0604020202020204" pitchFamily="34" charset="0"/>
              <a:buChar char="•"/>
            </a:pPr>
            <a:r>
              <a:rPr lang="en-US" sz="1400" dirty="0"/>
              <a:t>Not a core part of W4111.</a:t>
            </a:r>
          </a:p>
          <a:p>
            <a:pPr marL="285750" indent="-285750">
              <a:buFont typeface="Arial" panose="020B0604020202020204" pitchFamily="34" charset="0"/>
              <a:buChar char="•"/>
            </a:pPr>
            <a:r>
              <a:rPr lang="en-US" sz="1400" dirty="0"/>
              <a:t>We will play with it a little.</a:t>
            </a:r>
          </a:p>
        </p:txBody>
      </p:sp>
    </p:spTree>
    <p:extLst>
      <p:ext uri="{BB962C8B-B14F-4D97-AF65-F5344CB8AC3E}">
        <p14:creationId xmlns:p14="http://schemas.microsoft.com/office/powerpoint/2010/main" val="1926390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The Relational Model</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2189942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The Relational Data Model</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3886821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The “relation” is the “table.”</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In my big space of pieces of data.</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ID, name, </a:t>
            </a:r>
            <a:r>
              <a:rPr kumimoji="1" lang="en-US" sz="1400" b="0" i="1" u="none" strike="noStrike" kern="0" cap="none" spc="0" normalizeH="0" baseline="0" noProof="0" dirty="0" err="1">
                <a:ln>
                  <a:noFill/>
                </a:ln>
                <a:solidFill>
                  <a:srgbClr val="000000"/>
                </a:solidFill>
                <a:effectLst/>
                <a:uLnTx/>
                <a:uFillTx/>
                <a:latin typeface="Helvetica"/>
                <a:ea typeface="MS PGothic" panose="020B0600070205080204" pitchFamily="34" charset="-128"/>
                <a:cs typeface="+mn-cs"/>
              </a:rPr>
              <a:t>dept_name</a:t>
            </a:r>
            <a:r>
              <a:rPr kumimoji="1" lang="en-US" sz="1400" b="0" i="1"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salary</a:t>
            </a: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 are</a:t>
            </a:r>
            <a:b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b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somehow related.</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This causes confusion, because the ER and other models use “relation” to mean something else.</a:t>
            </a:r>
          </a:p>
          <a:p>
            <a:pPr marL="257175" marR="0" lvl="0" indent="-257175" algn="l" defTabSz="9144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rPr>
              <a:t>Core concepts:</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Relation</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Tuple (Row)</a:t>
            </a:r>
          </a:p>
          <a:p>
            <a:pPr marL="557213" marR="0" lvl="1" indent="-214313" algn="l" defTabSz="9144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sz="1400" b="0" i="0" u="none" strike="noStrike" kern="0" cap="none" spc="0" normalizeH="0" baseline="0" noProof="0" dirty="0">
                <a:ln>
                  <a:noFill/>
                </a:ln>
                <a:solidFill>
                  <a:srgbClr val="000000"/>
                </a:solidFill>
                <a:effectLst/>
                <a:uLnTx/>
                <a:uFillTx/>
                <a:latin typeface="Helvetica"/>
                <a:ea typeface="MS PGothic" panose="020B0600070205080204" pitchFamily="34" charset="-128"/>
                <a:cs typeface="+mn-cs"/>
              </a:rPr>
              <a:t>Column (Attribute)</a:t>
            </a:r>
          </a:p>
        </p:txBody>
      </p:sp>
    </p:spTree>
    <p:extLst>
      <p:ext uri="{BB962C8B-B14F-4D97-AF65-F5344CB8AC3E}">
        <p14:creationId xmlns:p14="http://schemas.microsoft.com/office/powerpoint/2010/main" val="3278127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attributes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columns)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tuples</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(or rows)</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622314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29666" y="3943350"/>
            <a:ext cx="7069051"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285750" indent="-285750">
              <a:buFont typeface="Arial" panose="020B0604020202020204" pitchFamily="34" charset="0"/>
              <a:buChar char="•"/>
            </a:pPr>
            <a:r>
              <a:rPr lang="en-US" dirty="0">
                <a:solidFill>
                  <a:srgbClr val="FF0000"/>
                </a:solidFill>
              </a:rPr>
              <a:t>Atomic and use of Null is important?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will explain the importance of atomic attributes and null in examples.</a:t>
            </a:r>
          </a:p>
        </p:txBody>
      </p:sp>
    </p:spTree>
    <p:extLst>
      <p:ext uri="{BB962C8B-B14F-4D97-AF65-F5344CB8AC3E}">
        <p14:creationId xmlns:p14="http://schemas.microsoft.com/office/powerpoint/2010/main" val="742542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0891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Introduction: comments, questions and answers</a:t>
            </a:r>
          </a:p>
          <a:p>
            <a:pPr>
              <a:spcBef>
                <a:spcPts val="0"/>
              </a:spcBef>
            </a:pPr>
            <a:endParaRPr lang="en-US" sz="1800" dirty="0"/>
          </a:p>
          <a:p>
            <a:pPr>
              <a:spcBef>
                <a:spcPts val="0"/>
              </a:spcBef>
            </a:pPr>
            <a:r>
              <a:rPr lang="en-US" sz="1800" dirty="0"/>
              <a:t>Sample Problem: Harry Potter Characters (At end, and/or recitation)</a:t>
            </a:r>
          </a:p>
          <a:p>
            <a:pPr>
              <a:spcBef>
                <a:spcPts val="0"/>
              </a:spcBef>
            </a:pPr>
            <a:endParaRPr lang="en-US" sz="1800" dirty="0"/>
          </a:p>
          <a:p>
            <a:pPr>
              <a:spcBef>
                <a:spcPts val="0"/>
              </a:spcBef>
            </a:pPr>
            <a:r>
              <a:rPr lang="en-US" sz="1800" dirty="0"/>
              <a:t>ER (Diagram) Modeling (Chapter 6)</a:t>
            </a:r>
          </a:p>
          <a:p>
            <a:pPr marL="0" indent="0">
              <a:spcBef>
                <a:spcPts val="0"/>
              </a:spcBef>
              <a:buNone/>
            </a:pPr>
            <a:endParaRPr lang="en-US" sz="1800" dirty="0"/>
          </a:p>
          <a:p>
            <a:pPr>
              <a:spcBef>
                <a:spcPts val="0"/>
              </a:spcBef>
            </a:pPr>
            <a:r>
              <a:rPr lang="en-US" sz="1800" dirty="0"/>
              <a:t>The </a:t>
            </a:r>
            <a:r>
              <a:rPr lang="en-US" sz="1800" i="1" dirty="0"/>
              <a:t>Relational Model</a:t>
            </a:r>
            <a:r>
              <a:rPr lang="en-US" sz="1800" dirty="0"/>
              <a:t> and </a:t>
            </a:r>
            <a:r>
              <a:rPr lang="en-US" sz="1800" i="1" dirty="0"/>
              <a:t>Algebra</a:t>
            </a:r>
            <a:r>
              <a:rPr lang="en-US" sz="1800" dirty="0"/>
              <a:t> (Chapter 2)</a:t>
            </a:r>
          </a:p>
          <a:p>
            <a:pPr>
              <a:spcBef>
                <a:spcPts val="0"/>
              </a:spcBef>
            </a:pPr>
            <a:endParaRPr lang="en-US" sz="1800" dirty="0"/>
          </a:p>
          <a:p>
            <a:pPr>
              <a:spcBef>
                <a:spcPts val="0"/>
              </a:spcBef>
            </a:pPr>
            <a:r>
              <a:rPr lang="en-US" sz="1800" dirty="0"/>
              <a:t>SQL</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0642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4052527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Columns</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classroom schema</a:t>
            </a:r>
          </a:p>
        </p:txBody>
      </p:sp>
    </p:spTree>
    <p:extLst>
      <p:ext uri="{BB962C8B-B14F-4D97-AF65-F5344CB8AC3E}">
        <p14:creationId xmlns:p14="http://schemas.microsoft.com/office/powerpoint/2010/main" val="1023323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284234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Relational Algebra</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473638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 Comments: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sometimes see other operator, e.g.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Assignment.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Relational algebra focuses on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retrieve.</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 You can sort of do Create, Update, Delete.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sym typeface="Wingdings" pitchFamily="2" charset="2"/>
              </a:rPr>
              <a:t>The SQL Language, which we will see, extends relational algebra.</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24136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1672631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7436" y="645065"/>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5715000" y="3486150"/>
            <a:ext cx="3175691" cy="662320"/>
          </a:xfrm>
          <a:prstGeom prst="rect">
            <a:avLst/>
          </a:prstGeom>
          <a:noFill/>
        </p:spPr>
      </p:pic>
      <p:sp>
        <p:nvSpPr>
          <p:cNvPr id="3" name="Right Arrow 2">
            <a:extLst>
              <a:ext uri="{FF2B5EF4-FFF2-40B4-BE49-F238E27FC236}">
                <a16:creationId xmlns:a16="http://schemas.microsoft.com/office/drawing/2014/main" id="{6A9BDB24-939B-F240-AF1E-EE82805D34B2}"/>
              </a:ext>
            </a:extLst>
          </p:cNvPr>
          <p:cNvSpPr/>
          <p:nvPr/>
        </p:nvSpPr>
        <p:spPr bwMode="auto">
          <a:xfrm>
            <a:off x="2828024" y="3486150"/>
            <a:ext cx="2810776" cy="609600"/>
          </a:xfrm>
          <a:prstGeom prst="rightArrow">
            <a:avLst/>
          </a:prstGeom>
          <a:solidFill>
            <a:srgbClr val="0070C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4" name="Rectangle 3">
            <a:extLst>
              <a:ext uri="{FF2B5EF4-FFF2-40B4-BE49-F238E27FC236}">
                <a16:creationId xmlns:a16="http://schemas.microsoft.com/office/drawing/2014/main" id="{BCE90EE5-3CFF-3446-8D50-EC6A7C7139B9}"/>
              </a:ext>
            </a:extLst>
          </p:cNvPr>
          <p:cNvSpPr/>
          <p:nvPr/>
        </p:nvSpPr>
        <p:spPr>
          <a:xfrm>
            <a:off x="2667000" y="3175034"/>
            <a:ext cx="2839175" cy="341632"/>
          </a:xfrm>
          <a:prstGeom prst="rect">
            <a:avLst/>
          </a:prstGeom>
        </p:spPr>
        <p:txBody>
          <a:bodyPr wrap="none">
            <a:spAutoFit/>
          </a:bodyPr>
          <a:lstStyle/>
          <a:p>
            <a:pPr marL="342900" lvl="1" indent="0">
              <a:lnSpc>
                <a:spcPct val="90000"/>
              </a:lnSpc>
              <a:buNone/>
              <a:tabLst>
                <a:tab pos="1244204" algn="l"/>
                <a:tab pos="2362200" algn="ctr"/>
                <a:tab pos="2569369" algn="l"/>
              </a:tabLst>
            </a:pP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err="1">
                <a:sym typeface="Symbol" panose="05050102010706020507" pitchFamily="18" charset="2"/>
              </a:rPr>
              <a:t>dept_name</a:t>
            </a:r>
            <a:r>
              <a:rPr lang="en-US" altLang="en-US" sz="1425" i="1" baseline="-25000" dirty="0">
                <a:sym typeface="Symbol" panose="05050102010706020507" pitchFamily="18" charset="2"/>
              </a:rPr>
              <a:t>=</a:t>
            </a:r>
            <a:r>
              <a:rPr lang="ja-JP" altLang="en-US" sz="1425" i="1" baseline="-2500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p:txBody>
      </p:sp>
      <p:pic>
        <p:nvPicPr>
          <p:cNvPr id="8" name="Picture 4" descr="2">
            <a:extLst>
              <a:ext uri="{FF2B5EF4-FFF2-40B4-BE49-F238E27FC236}">
                <a16:creationId xmlns:a16="http://schemas.microsoft.com/office/drawing/2014/main" id="{1193407C-9C64-AE47-8075-FC6B757F9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37" y="2800350"/>
            <a:ext cx="2122995" cy="160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0373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4262488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3667286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Questions, Answers, Comments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Tree>
    <p:extLst>
      <p:ext uri="{BB962C8B-B14F-4D97-AF65-F5344CB8AC3E}">
        <p14:creationId xmlns:p14="http://schemas.microsoft.com/office/powerpoint/2010/main" val="3997688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6477000" y="2190750"/>
            <a:ext cx="1957102" cy="2422356"/>
          </a:xfrm>
          <a:prstGeom prst="rect">
            <a:avLst/>
          </a:prstGeom>
          <a:noFill/>
        </p:spPr>
      </p:pic>
      <p:pic>
        <p:nvPicPr>
          <p:cNvPr id="2" name="Picture 1">
            <a:extLst>
              <a:ext uri="{FF2B5EF4-FFF2-40B4-BE49-F238E27FC236}">
                <a16:creationId xmlns:a16="http://schemas.microsoft.com/office/drawing/2014/main" id="{87483A1D-577A-D146-9BB7-7A5FEFE73916}"/>
              </a:ext>
            </a:extLst>
          </p:cNvPr>
          <p:cNvPicPr>
            <a:picLocks noChangeAspect="1"/>
          </p:cNvPicPr>
          <p:nvPr/>
        </p:nvPicPr>
        <p:blipFill>
          <a:blip r:embed="rId4"/>
          <a:stretch>
            <a:fillRect/>
          </a:stretch>
        </p:blipFill>
        <p:spPr>
          <a:xfrm>
            <a:off x="304800" y="2147786"/>
            <a:ext cx="3080385" cy="2489200"/>
          </a:xfrm>
          <a:prstGeom prst="rect">
            <a:avLst/>
          </a:prstGeom>
        </p:spPr>
      </p:pic>
      <p:sp>
        <p:nvSpPr>
          <p:cNvPr id="6" name="Right Arrow 5">
            <a:extLst>
              <a:ext uri="{FF2B5EF4-FFF2-40B4-BE49-F238E27FC236}">
                <a16:creationId xmlns:a16="http://schemas.microsoft.com/office/drawing/2014/main" id="{793C7A24-EB54-9E47-A07E-88657F75F8D1}"/>
              </a:ext>
            </a:extLst>
          </p:cNvPr>
          <p:cNvSpPr/>
          <p:nvPr/>
        </p:nvSpPr>
        <p:spPr bwMode="auto">
          <a:xfrm>
            <a:off x="3429000" y="3076957"/>
            <a:ext cx="2810776" cy="609600"/>
          </a:xfrm>
          <a:prstGeom prst="rightArrow">
            <a:avLst/>
          </a:prstGeom>
          <a:solidFill>
            <a:srgbClr val="0070C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
        <p:nvSpPr>
          <p:cNvPr id="3" name="Rectangle 2">
            <a:extLst>
              <a:ext uri="{FF2B5EF4-FFF2-40B4-BE49-F238E27FC236}">
                <a16:creationId xmlns:a16="http://schemas.microsoft.com/office/drawing/2014/main" id="{A2979034-D2F2-564F-ABA1-F2D6037D34C5}"/>
              </a:ext>
            </a:extLst>
          </p:cNvPr>
          <p:cNvSpPr/>
          <p:nvPr/>
        </p:nvSpPr>
        <p:spPr>
          <a:xfrm>
            <a:off x="3544264" y="2589121"/>
            <a:ext cx="2525371" cy="369332"/>
          </a:xfrm>
          <a:prstGeom prst="rect">
            <a:avLst/>
          </a:prstGeom>
        </p:spPr>
        <p:txBody>
          <a:bodyPr wrap="none">
            <a:spAutoFit/>
          </a:bodyPr>
          <a:lstStyle/>
          <a:p>
            <a:pPr>
              <a:tabLst>
                <a:tab pos="2443163" algn="ctr"/>
              </a:tabLst>
            </a:pP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p:txBody>
      </p:sp>
    </p:spTree>
    <p:extLst>
      <p:ext uri="{BB962C8B-B14F-4D97-AF65-F5344CB8AC3E}">
        <p14:creationId xmlns:p14="http://schemas.microsoft.com/office/powerpoint/2010/main" val="3880704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185694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3137437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F27B0153-D625-0F4B-83F7-593C99F6833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W4111_002_2021_1: Lecture 2: ER, Relational, SQL (II) 		© Donald F. Ferguson, 2021</a:t>
            </a:r>
            <a:endParaRPr lang="en-US" altLang="en-US" sz="800" i="1" dirty="0">
              <a:solidFill>
                <a:schemeClr val="bg1"/>
              </a:solidFill>
            </a:endParaRPr>
          </a:p>
        </p:txBody>
      </p:sp>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Tree>
    <p:extLst>
      <p:ext uri="{BB962C8B-B14F-4D97-AF65-F5344CB8AC3E}">
        <p14:creationId xmlns:p14="http://schemas.microsoft.com/office/powerpoint/2010/main" val="1753245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1CB68582-BBE2-4F64-8E5F-7C76410784FB}"/>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rPr>
              <a:t>Chapter 3: Introduction to SQL</a:t>
            </a:r>
          </a:p>
        </p:txBody>
      </p:sp>
      <p:sp>
        <p:nvSpPr>
          <p:cNvPr id="3" name="TextBox 2">
            <a:extLst>
              <a:ext uri="{FF2B5EF4-FFF2-40B4-BE49-F238E27FC236}">
                <a16:creationId xmlns:a16="http://schemas.microsoft.com/office/drawing/2014/main" id="{45215EA2-79CD-A34F-960B-E1375D2A153F}"/>
              </a:ext>
            </a:extLst>
          </p:cNvPr>
          <p:cNvSpPr txBox="1"/>
          <p:nvPr/>
        </p:nvSpPr>
        <p:spPr>
          <a:xfrm>
            <a:off x="4939871" y="895350"/>
            <a:ext cx="3489352" cy="923330"/>
          </a:xfrm>
          <a:prstGeom prst="rect">
            <a:avLst/>
          </a:prstGeom>
          <a:noFill/>
        </p:spPr>
        <p:txBody>
          <a:bodyPr wrap="none" rtlCol="0">
            <a:spAutoFit/>
          </a:bodyPr>
          <a:lstStyle/>
          <a:p>
            <a:pPr algn="ctr"/>
            <a:r>
              <a:rPr lang="en-US" dirty="0">
                <a:solidFill>
                  <a:srgbClr val="FF0000"/>
                </a:solidFill>
              </a:rPr>
              <a:t>You can think of SQL being</a:t>
            </a:r>
            <a:br>
              <a:rPr lang="en-US" dirty="0">
                <a:solidFill>
                  <a:srgbClr val="FF0000"/>
                </a:solidFill>
              </a:rPr>
            </a:br>
            <a:r>
              <a:rPr lang="en-US" dirty="0">
                <a:solidFill>
                  <a:srgbClr val="FF0000"/>
                </a:solidFill>
              </a:rPr>
              <a:t>an extended, usable, useful version</a:t>
            </a:r>
            <a:br>
              <a:rPr lang="en-US" dirty="0">
                <a:solidFill>
                  <a:srgbClr val="FF0000"/>
                </a:solidFill>
              </a:rPr>
            </a:br>
            <a:r>
              <a:rPr lang="en-US" dirty="0">
                <a:solidFill>
                  <a:srgbClr val="FF0000"/>
                </a:solidFill>
              </a:rPr>
              <a:t>of the relational model.</a:t>
            </a:r>
          </a:p>
        </p:txBody>
      </p:sp>
    </p:spTree>
    <p:extLst>
      <p:ext uri="{BB962C8B-B14F-4D97-AF65-F5344CB8AC3E}">
        <p14:creationId xmlns:p14="http://schemas.microsoft.com/office/powerpoint/2010/main" val="2705773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Outline</a:t>
            </a:r>
          </a:p>
        </p:txBody>
      </p:sp>
      <p:sp>
        <p:nvSpPr>
          <p:cNvPr id="5122" name="Rectangle 3"/>
          <p:cNvSpPr>
            <a:spLocks noGrp="1" noChangeArrowheads="1"/>
          </p:cNvSpPr>
          <p:nvPr>
            <p:ph type="body" idx="1"/>
          </p:nvPr>
        </p:nvSpPr>
        <p:spPr>
          <a:xfrm>
            <a:off x="1719263" y="845598"/>
            <a:ext cx="5403914" cy="2656554"/>
          </a:xfrm>
        </p:spPr>
        <p:txBody>
          <a:bodyPr vert="horz" wrap="square" lIns="67866" tIns="33338" rIns="67866" bIns="33338" numCol="1" anchor="t" anchorCtr="0" compatLnSpc="1">
            <a:prstTxWarp prst="textNoShape">
              <a:avLst/>
            </a:prstTxWarp>
          </a:bodyPr>
          <a:lstStyle/>
          <a:p>
            <a:r>
              <a:rPr lang="en-US" altLang="en-US" dirty="0"/>
              <a:t>Overview of The SQL Query Language</a:t>
            </a:r>
          </a:p>
          <a:p>
            <a:r>
              <a:rPr lang="en-US" altLang="en-US" dirty="0"/>
              <a:t>SQL Data Definition</a:t>
            </a:r>
          </a:p>
          <a:p>
            <a:r>
              <a:rPr lang="en-US" altLang="en-US" dirty="0"/>
              <a:t>Basic Query Structure of SQL Queries</a:t>
            </a:r>
          </a:p>
          <a:p>
            <a:r>
              <a:rPr lang="en-US" altLang="en-US" strike="sngStrike" dirty="0">
                <a:solidFill>
                  <a:srgbClr val="FF0000"/>
                </a:solidFill>
              </a:rPr>
              <a:t>Additional Basic Operations</a:t>
            </a:r>
          </a:p>
          <a:p>
            <a:r>
              <a:rPr lang="en-US" altLang="en-US" strike="sngStrike" dirty="0">
                <a:solidFill>
                  <a:srgbClr val="FF0000"/>
                </a:solidFill>
              </a:rPr>
              <a:t>Set Operations</a:t>
            </a:r>
          </a:p>
          <a:p>
            <a:r>
              <a:rPr lang="en-US" altLang="en-US" dirty="0"/>
              <a:t>Null Values</a:t>
            </a:r>
          </a:p>
          <a:p>
            <a:r>
              <a:rPr lang="en-US" altLang="en-US" strike="sngStrike" dirty="0">
                <a:solidFill>
                  <a:srgbClr val="FF0000"/>
                </a:solidFill>
              </a:rPr>
              <a:t>Aggregate Functions</a:t>
            </a:r>
          </a:p>
          <a:p>
            <a:r>
              <a:rPr lang="en-US" altLang="en-US" strike="sngStrike" dirty="0">
                <a:solidFill>
                  <a:srgbClr val="FF0000"/>
                </a:solidFill>
              </a:rPr>
              <a:t>Nested Subqueries</a:t>
            </a:r>
          </a:p>
          <a:p>
            <a:r>
              <a:rPr lang="en-US" altLang="en-US" dirty="0"/>
              <a:t>Modification of the Database</a:t>
            </a:r>
          </a:p>
        </p:txBody>
      </p:sp>
      <p:sp>
        <p:nvSpPr>
          <p:cNvPr id="2" name="TextBox 1">
            <a:extLst>
              <a:ext uri="{FF2B5EF4-FFF2-40B4-BE49-F238E27FC236}">
                <a16:creationId xmlns:a16="http://schemas.microsoft.com/office/drawing/2014/main" id="{A82E5107-C835-5F40-B58E-BB85902FFBCC}"/>
              </a:ext>
            </a:extLst>
          </p:cNvPr>
          <p:cNvSpPr txBox="1"/>
          <p:nvPr/>
        </p:nvSpPr>
        <p:spPr>
          <a:xfrm>
            <a:off x="5334000" y="1948225"/>
            <a:ext cx="2517292" cy="646331"/>
          </a:xfrm>
          <a:prstGeom prst="rect">
            <a:avLst/>
          </a:prstGeom>
          <a:noFill/>
        </p:spPr>
        <p:txBody>
          <a:bodyPr wrap="none" rtlCol="0">
            <a:spAutoFit/>
          </a:bodyPr>
          <a:lstStyle/>
          <a:p>
            <a:pPr algn="ctr"/>
            <a:r>
              <a:rPr lang="en-US" dirty="0">
                <a:solidFill>
                  <a:srgbClr val="FF0000"/>
                </a:solidFill>
              </a:rPr>
              <a:t>Will cover in next lecture</a:t>
            </a:r>
            <a:br>
              <a:rPr lang="en-US" dirty="0">
                <a:solidFill>
                  <a:srgbClr val="FF0000"/>
                </a:solidFill>
              </a:rPr>
            </a:br>
            <a:r>
              <a:rPr lang="en-US" dirty="0">
                <a:solidFill>
                  <a:srgbClr val="FF0000"/>
                </a:solidFill>
              </a:rPr>
              <a:t>and/or tutorial.</a:t>
            </a:r>
          </a:p>
        </p:txBody>
      </p:sp>
      <p:cxnSp>
        <p:nvCxnSpPr>
          <p:cNvPr id="4" name="Straight Arrow Connector 3">
            <a:extLst>
              <a:ext uri="{FF2B5EF4-FFF2-40B4-BE49-F238E27FC236}">
                <a16:creationId xmlns:a16="http://schemas.microsoft.com/office/drawing/2014/main" id="{DAFFE545-3B61-4F4A-AC57-BCFB681CC184}"/>
              </a:ext>
            </a:extLst>
          </p:cNvPr>
          <p:cNvCxnSpPr>
            <a:stCxn id="2" idx="1"/>
          </p:cNvCxnSpPr>
          <p:nvPr/>
        </p:nvCxnSpPr>
        <p:spPr bwMode="auto">
          <a:xfrm flipH="1" flipV="1">
            <a:off x="4038600" y="1948225"/>
            <a:ext cx="1295400" cy="323166"/>
          </a:xfrm>
          <a:prstGeom prst="straightConnector1">
            <a:avLst/>
          </a:prstGeom>
          <a:solidFill>
            <a:schemeClr val="accent1"/>
          </a:solidFill>
          <a:ln w="28575" cap="flat" cmpd="sng" algn="ctr">
            <a:solidFill>
              <a:srgbClr val="FF0000"/>
            </a:solidFill>
            <a:prstDash val="solid"/>
            <a:round/>
            <a:headEnd type="none" w="med" len="med"/>
            <a:tailEnd type="arrow" w="med" len="med"/>
          </a:ln>
          <a:effectLst/>
        </p:spPr>
      </p:cxnSp>
      <p:cxnSp>
        <p:nvCxnSpPr>
          <p:cNvPr id="7" name="Straight Arrow Connector 6">
            <a:extLst>
              <a:ext uri="{FF2B5EF4-FFF2-40B4-BE49-F238E27FC236}">
                <a16:creationId xmlns:a16="http://schemas.microsoft.com/office/drawing/2014/main" id="{DE64A0F7-943E-C248-B527-5C1189E85A78}"/>
              </a:ext>
            </a:extLst>
          </p:cNvPr>
          <p:cNvCxnSpPr>
            <a:cxnSpLocks/>
            <a:stCxn id="2" idx="1"/>
          </p:cNvCxnSpPr>
          <p:nvPr/>
        </p:nvCxnSpPr>
        <p:spPr bwMode="auto">
          <a:xfrm flipH="1">
            <a:off x="3505200" y="2271391"/>
            <a:ext cx="1828800" cy="453797"/>
          </a:xfrm>
          <a:prstGeom prst="straightConnector1">
            <a:avLst/>
          </a:prstGeom>
          <a:solidFill>
            <a:schemeClr val="accent1"/>
          </a:solidFill>
          <a:ln w="28575" cap="flat" cmpd="sng" algn="ctr">
            <a:solidFill>
              <a:srgbClr val="FF0000"/>
            </a:solidFill>
            <a:prstDash val="solid"/>
            <a:round/>
            <a:headEnd type="none" w="med" len="med"/>
            <a:tailEnd type="arrow" w="med" len="med"/>
          </a:ln>
          <a:effectLst/>
        </p:spPr>
      </p:cxnSp>
    </p:spTree>
    <p:extLst>
      <p:ext uri="{BB962C8B-B14F-4D97-AF65-F5344CB8AC3E}">
        <p14:creationId xmlns:p14="http://schemas.microsoft.com/office/powerpoint/2010/main" val="1068354069"/>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458552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4145480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2545847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en-US" dirty="0"/>
              <a:t>Domain Types in SQL</a:t>
            </a:r>
          </a:p>
        </p:txBody>
      </p:sp>
      <p:sp>
        <p:nvSpPr>
          <p:cNvPr id="8194" name="Rectangle 3"/>
          <p:cNvSpPr>
            <a:spLocks noGrp="1" noChangeArrowheads="1"/>
          </p:cNvSpPr>
          <p:nvPr>
            <p:ph type="body" idx="1"/>
          </p:nvPr>
        </p:nvSpPr>
        <p:spPr>
          <a:xfrm>
            <a:off x="1719263" y="866442"/>
            <a:ext cx="5769674" cy="3476958"/>
          </a:xfrm>
        </p:spPr>
        <p:txBody>
          <a:bodyPr/>
          <a:lstStyle/>
          <a:p>
            <a:pPr>
              <a:lnSpc>
                <a:spcPct val="90000"/>
              </a:lnSpc>
            </a:pPr>
            <a:r>
              <a:rPr lang="en-US" altLang="en-US" b="1" dirty="0">
                <a:solidFill>
                  <a:srgbClr val="002060"/>
                </a:solidFill>
              </a:rPr>
              <a:t>char(n).</a:t>
            </a:r>
            <a:r>
              <a:rPr lang="en-US" altLang="en-US" dirty="0">
                <a:solidFill>
                  <a:srgbClr val="002060"/>
                </a:solidFill>
              </a:rPr>
              <a:t>  </a:t>
            </a:r>
            <a:r>
              <a:rPr lang="en-US" altLang="en-US" dirty="0"/>
              <a:t>Fixed length character string, with user-specified length </a:t>
            </a:r>
            <a:r>
              <a:rPr lang="en-US" altLang="en-US" i="1" dirty="0"/>
              <a:t>n.</a:t>
            </a:r>
            <a:endParaRPr lang="en-US" altLang="en-US" dirty="0"/>
          </a:p>
          <a:p>
            <a:pPr>
              <a:lnSpc>
                <a:spcPct val="90000"/>
              </a:lnSpc>
            </a:pPr>
            <a:r>
              <a:rPr lang="en-US" altLang="en-US" b="1" dirty="0">
                <a:solidFill>
                  <a:srgbClr val="002060"/>
                </a:solidFill>
              </a:rPr>
              <a:t>varchar(n). </a:t>
            </a:r>
            <a:r>
              <a:rPr lang="en-US" altLang="en-US" dirty="0">
                <a:solidFill>
                  <a:srgbClr val="002060"/>
                </a:solidFill>
              </a:rPr>
              <a:t> </a:t>
            </a:r>
            <a:r>
              <a:rPr lang="en-US" altLang="en-US" dirty="0"/>
              <a:t>Variable length character strings, with user-specified maximum length </a:t>
            </a:r>
            <a:r>
              <a:rPr lang="en-US" altLang="en-US" i="1" dirty="0"/>
              <a:t>n.</a:t>
            </a:r>
          </a:p>
          <a:p>
            <a:pPr>
              <a:lnSpc>
                <a:spcPct val="90000"/>
              </a:lnSpc>
            </a:pPr>
            <a:r>
              <a:rPr lang="en-US" altLang="en-US" b="1" dirty="0">
                <a:solidFill>
                  <a:srgbClr val="002060"/>
                </a:solidFill>
              </a:rPr>
              <a:t>int.</a:t>
            </a:r>
            <a:r>
              <a:rPr lang="en-US" altLang="en-US" b="1" dirty="0"/>
              <a:t>  </a:t>
            </a:r>
            <a:r>
              <a:rPr lang="en-US" altLang="en-US" dirty="0"/>
              <a:t>Integer (a finite subset of the integers that is machine-dependent).</a:t>
            </a:r>
          </a:p>
          <a:p>
            <a:pPr>
              <a:lnSpc>
                <a:spcPct val="90000"/>
              </a:lnSpc>
            </a:pPr>
            <a:r>
              <a:rPr lang="en-US" altLang="en-US" b="1" dirty="0" err="1">
                <a:solidFill>
                  <a:srgbClr val="002060"/>
                </a:solidFill>
              </a:rPr>
              <a:t>smallint</a:t>
            </a:r>
            <a:r>
              <a:rPr lang="en-US" altLang="en-US" b="1" dirty="0">
                <a:solidFill>
                  <a:srgbClr val="002060"/>
                </a:solidFill>
              </a:rPr>
              <a:t>.</a:t>
            </a:r>
            <a:r>
              <a:rPr lang="en-US" altLang="en-US" dirty="0">
                <a:solidFill>
                  <a:srgbClr val="002060"/>
                </a:solidFill>
              </a:rPr>
              <a:t>  </a:t>
            </a:r>
            <a:r>
              <a:rPr lang="en-US" altLang="en-US" dirty="0"/>
              <a:t>Small integer (a machine-dependent subset of the integer domain type).</a:t>
            </a:r>
          </a:p>
          <a:p>
            <a:pPr>
              <a:lnSpc>
                <a:spcPct val="90000"/>
              </a:lnSpc>
            </a:pPr>
            <a:r>
              <a:rPr lang="en-US" altLang="en-US" b="1" dirty="0">
                <a:solidFill>
                  <a:srgbClr val="002060"/>
                </a:solidFill>
              </a:rPr>
              <a:t>numeric(</a:t>
            </a:r>
            <a:r>
              <a:rPr lang="en-US" altLang="en-US" b="1" dirty="0" err="1">
                <a:solidFill>
                  <a:srgbClr val="002060"/>
                </a:solidFill>
              </a:rPr>
              <a:t>p,d</a:t>
            </a:r>
            <a:r>
              <a:rPr lang="en-US" altLang="en-US" b="1" dirty="0">
                <a:solidFill>
                  <a:srgbClr val="002060"/>
                </a:solidFill>
              </a:rPr>
              <a:t>).</a:t>
            </a:r>
            <a:r>
              <a:rPr lang="en-US" altLang="en-US" dirty="0">
                <a:solidFill>
                  <a:srgbClr val="002060"/>
                </a:solidFill>
              </a:rPr>
              <a:t>  </a:t>
            </a:r>
            <a:r>
              <a:rPr lang="en-US" altLang="en-US" dirty="0"/>
              <a:t>Fixed point number, with user-specified precision of </a:t>
            </a:r>
            <a:r>
              <a:rPr lang="en-US" altLang="en-US" i="1" dirty="0"/>
              <a:t>p</a:t>
            </a:r>
            <a:r>
              <a:rPr lang="en-US" altLang="en-US" dirty="0"/>
              <a:t> digits, with </a:t>
            </a:r>
            <a:r>
              <a:rPr lang="en-US" altLang="en-US" i="1" dirty="0"/>
              <a:t>d</a:t>
            </a:r>
            <a:r>
              <a:rPr lang="en-US" altLang="en-US" dirty="0"/>
              <a:t> digits to the right of decimal point.  (ex., </a:t>
            </a:r>
            <a:r>
              <a:rPr lang="en-US" altLang="en-US" b="1" dirty="0"/>
              <a:t>numeric</a:t>
            </a:r>
            <a:r>
              <a:rPr lang="en-US" altLang="en-US" dirty="0"/>
              <a:t>(3,1), allows 44.5 to be stores exactly, but not 444.5 or 0.32)</a:t>
            </a:r>
          </a:p>
          <a:p>
            <a:pPr>
              <a:lnSpc>
                <a:spcPct val="90000"/>
              </a:lnSpc>
            </a:pPr>
            <a:r>
              <a:rPr lang="en-US" altLang="en-US" b="1" dirty="0">
                <a:solidFill>
                  <a:srgbClr val="002060"/>
                </a:solidFill>
              </a:rPr>
              <a:t>real, double precision.</a:t>
            </a:r>
            <a:r>
              <a:rPr lang="en-US" altLang="en-US" dirty="0">
                <a:solidFill>
                  <a:srgbClr val="002060"/>
                </a:solidFill>
              </a:rPr>
              <a:t>  </a:t>
            </a:r>
            <a:r>
              <a:rPr lang="en-US" altLang="en-US" dirty="0"/>
              <a:t>Floating point and double-precision floating point numbers, with machine-dependent precision.</a:t>
            </a:r>
          </a:p>
          <a:p>
            <a:pPr>
              <a:lnSpc>
                <a:spcPct val="90000"/>
              </a:lnSpc>
            </a:pPr>
            <a:r>
              <a:rPr lang="en-US" altLang="en-US" b="1" dirty="0">
                <a:solidFill>
                  <a:srgbClr val="002060"/>
                </a:solidFill>
              </a:rPr>
              <a:t>float(n).</a:t>
            </a:r>
            <a:r>
              <a:rPr lang="en-US" altLang="en-US" dirty="0">
                <a:solidFill>
                  <a:srgbClr val="002060"/>
                </a:solidFill>
              </a:rPr>
              <a:t>  </a:t>
            </a:r>
            <a:r>
              <a:rPr lang="en-US" altLang="en-US" dirty="0"/>
              <a:t>Floating point number, with user-specified precision of at least </a:t>
            </a:r>
            <a:r>
              <a:rPr lang="en-US" altLang="en-US" i="1" dirty="0"/>
              <a:t>n</a:t>
            </a:r>
            <a:r>
              <a:rPr lang="en-US" altLang="en-US" dirty="0"/>
              <a:t> digits.</a:t>
            </a:r>
          </a:p>
          <a:p>
            <a:pPr>
              <a:lnSpc>
                <a:spcPct val="90000"/>
              </a:lnSpc>
            </a:pPr>
            <a:r>
              <a:rPr lang="en-US" altLang="en-US" dirty="0"/>
              <a:t>More are covered in Chapter 4.</a:t>
            </a:r>
          </a:p>
          <a:p>
            <a:pPr>
              <a:lnSpc>
                <a:spcPct val="90000"/>
              </a:lnSpc>
              <a:buFont typeface="Monotype Sorts" charset="2"/>
              <a:buNone/>
            </a:pPr>
            <a:endParaRPr lang="en-US" altLang="en-US" dirty="0"/>
          </a:p>
          <a:p>
            <a:pPr>
              <a:lnSpc>
                <a:spcPct val="90000"/>
              </a:lnSpc>
              <a:buFont typeface="Monotype Sorts" charset="2"/>
              <a:buNone/>
            </a:pPr>
            <a:endParaRPr lang="en-US" altLang="en-US" b="1" dirty="0"/>
          </a:p>
        </p:txBody>
      </p:sp>
    </p:spTree>
    <p:extLst>
      <p:ext uri="{BB962C8B-B14F-4D97-AF65-F5344CB8AC3E}">
        <p14:creationId xmlns:p14="http://schemas.microsoft.com/office/powerpoint/2010/main" val="37041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9A20C-82BA-9142-9CB7-707291791313}"/>
              </a:ext>
            </a:extLst>
          </p:cNvPr>
          <p:cNvSpPr>
            <a:spLocks noGrp="1"/>
          </p:cNvSpPr>
          <p:nvPr>
            <p:ph idx="1"/>
          </p:nvPr>
        </p:nvSpPr>
        <p:spPr/>
        <p:txBody>
          <a:bodyPr/>
          <a:lstStyle/>
          <a:p>
            <a:endParaRPr lang="en-US" dirty="0"/>
          </a:p>
          <a:p>
            <a:endParaRPr lang="en-US" dirty="0"/>
          </a:p>
          <a:p>
            <a:r>
              <a:rPr lang="en-US" dirty="0"/>
              <a:t>Demo GitHub approaches.</a:t>
            </a:r>
          </a:p>
        </p:txBody>
      </p:sp>
      <p:sp>
        <p:nvSpPr>
          <p:cNvPr id="3" name="Title 2">
            <a:extLst>
              <a:ext uri="{FF2B5EF4-FFF2-40B4-BE49-F238E27FC236}">
                <a16:creationId xmlns:a16="http://schemas.microsoft.com/office/drawing/2014/main" id="{1A82071C-A0DC-1347-94DD-5AB096EEA2C5}"/>
              </a:ext>
            </a:extLst>
          </p:cNvPr>
          <p:cNvSpPr>
            <a:spLocks noGrp="1"/>
          </p:cNvSpPr>
          <p:nvPr>
            <p:ph type="title"/>
          </p:nvPr>
        </p:nvSpPr>
        <p:spPr/>
        <p:txBody>
          <a:bodyPr/>
          <a:lstStyle/>
          <a:p>
            <a:r>
              <a:rPr lang="en-US" dirty="0"/>
              <a:t>GitHub</a:t>
            </a:r>
          </a:p>
        </p:txBody>
      </p:sp>
    </p:spTree>
    <p:extLst>
      <p:ext uri="{BB962C8B-B14F-4D97-AF65-F5344CB8AC3E}">
        <p14:creationId xmlns:p14="http://schemas.microsoft.com/office/powerpoint/2010/main" val="3053474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2849637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1696641" y="97384"/>
            <a:ext cx="6057900" cy="457200"/>
          </a:xfrm>
        </p:spPr>
        <p:txBody>
          <a:bodyPr/>
          <a:lstStyle/>
          <a:p>
            <a:r>
              <a:rPr lang="en-US" altLang="en-US" dirty="0"/>
              <a:t>Integrity Constraints in Create Table</a:t>
            </a:r>
          </a:p>
        </p:txBody>
      </p:sp>
      <p:sp>
        <p:nvSpPr>
          <p:cNvPr id="10242" name="Rectangle 3"/>
          <p:cNvSpPr>
            <a:spLocks noGrp="1" noChangeArrowheads="1"/>
          </p:cNvSpPr>
          <p:nvPr>
            <p:ph type="body" idx="1"/>
          </p:nvPr>
        </p:nvSpPr>
        <p:spPr>
          <a:xfrm>
            <a:off x="1696641" y="832282"/>
            <a:ext cx="5636847" cy="3585753"/>
          </a:xfrm>
        </p:spPr>
        <p:txBody>
          <a:bodyPr/>
          <a:lstStyle/>
          <a:p>
            <a:r>
              <a:rPr lang="en-US" altLang="en-US" dirty="0"/>
              <a:t>Types of integrity constraints</a:t>
            </a:r>
          </a:p>
          <a:p>
            <a:pPr lvl="1"/>
            <a:r>
              <a:rPr lang="en-US" altLang="en-US" b="1" dirty="0"/>
              <a:t>primary key</a:t>
            </a:r>
            <a:r>
              <a:rPr lang="en-US" altLang="en-US" dirty="0"/>
              <a:t> (</a:t>
            </a:r>
            <a:r>
              <a:rPr lang="en-US" altLang="en-US" i="1" dirty="0"/>
              <a:t>A</a:t>
            </a:r>
            <a:r>
              <a:rPr lang="en-US" altLang="en-US" baseline="-25000" dirty="0"/>
              <a:t>1</a:t>
            </a:r>
            <a:r>
              <a:rPr lang="en-US" altLang="en-US" dirty="0"/>
              <a:t>, ..., </a:t>
            </a:r>
            <a:r>
              <a:rPr lang="en-US" altLang="en-US" i="1" dirty="0"/>
              <a:t>A</a:t>
            </a:r>
            <a:r>
              <a:rPr lang="en-US" altLang="en-US" i="1" baseline="-25000" dirty="0"/>
              <a:t>n </a:t>
            </a:r>
            <a:r>
              <a:rPr lang="en-US" altLang="en-US" dirty="0"/>
              <a:t>)</a:t>
            </a:r>
          </a:p>
          <a:p>
            <a:pPr lvl="1"/>
            <a:r>
              <a:rPr lang="en-US" altLang="en-US" b="1" dirty="0"/>
              <a:t>foreign key </a:t>
            </a:r>
            <a:r>
              <a:rPr lang="en-US" altLang="en-US" dirty="0"/>
              <a:t>(</a:t>
            </a:r>
            <a:r>
              <a:rPr lang="en-US" altLang="en-US" i="1" dirty="0"/>
              <a:t>A</a:t>
            </a:r>
            <a:r>
              <a:rPr lang="en-US" altLang="en-US" baseline="-25000" dirty="0"/>
              <a:t>m</a:t>
            </a:r>
            <a:r>
              <a:rPr lang="en-US" altLang="en-US" dirty="0"/>
              <a:t>, ..., </a:t>
            </a:r>
            <a:r>
              <a:rPr lang="en-US" altLang="en-US" i="1" dirty="0"/>
              <a:t>A</a:t>
            </a:r>
            <a:r>
              <a:rPr lang="en-US" altLang="en-US" i="1" baseline="-25000" dirty="0"/>
              <a:t>n </a:t>
            </a:r>
            <a:r>
              <a:rPr lang="en-US" altLang="en-US" dirty="0"/>
              <a:t>) </a:t>
            </a:r>
            <a:r>
              <a:rPr lang="en-US" altLang="en-US" b="1" dirty="0"/>
              <a:t>references </a:t>
            </a:r>
            <a:r>
              <a:rPr lang="en-US" altLang="en-US" i="1" dirty="0"/>
              <a:t>r</a:t>
            </a:r>
            <a:endParaRPr lang="en-US" altLang="en-US" b="1" dirty="0"/>
          </a:p>
          <a:p>
            <a:pPr lvl="1"/>
            <a:r>
              <a:rPr lang="en-US" altLang="en-US" b="1" dirty="0"/>
              <a:t>not null</a:t>
            </a:r>
          </a:p>
          <a:p>
            <a:r>
              <a:rPr lang="en-US" altLang="en-US" dirty="0"/>
              <a:t>SQL prevents any update to the database that violates an integrity constraint.</a:t>
            </a:r>
          </a:p>
          <a:p>
            <a:r>
              <a:rPr lang="en-US" altLang="en-US" dirty="0"/>
              <a:t>Example:</a:t>
            </a:r>
          </a:p>
          <a:p>
            <a:pPr>
              <a:buNone/>
            </a:pPr>
            <a:r>
              <a:rPr lang="en-US" altLang="en-US" b="1" dirty="0"/>
              <a:t>         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 </a:t>
            </a:r>
            <a:r>
              <a:rPr lang="en-US" altLang="en-US" b="1" dirty="0"/>
              <a:t>not null,</a:t>
            </a:r>
            <a:br>
              <a:rPr lang="en-US" altLang="en-US" b="1" i="1" dirty="0"/>
            </a:br>
            <a:r>
              <a:rPr lang="en-US" altLang="en-US" b="1" i="1" dirty="0"/>
              <a:t>               </a:t>
            </a:r>
            <a:r>
              <a:rPr lang="en-US" altLang="en-US" i="1" dirty="0"/>
              <a:t>dept_name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br>
              <a:rPr lang="en-US" altLang="en-US" dirty="0"/>
            </a:br>
            <a:r>
              <a:rPr lang="en-US" altLang="en-US" dirty="0"/>
              <a:t>               </a:t>
            </a:r>
            <a:r>
              <a:rPr lang="en-US" altLang="en-US" b="1" dirty="0"/>
              <a:t>primary key </a:t>
            </a:r>
            <a:r>
              <a:rPr lang="en-US" altLang="en-US" dirty="0"/>
              <a:t>(</a:t>
            </a:r>
            <a:r>
              <a:rPr lang="en-US" altLang="en-US" i="1" dirty="0"/>
              <a:t>ID</a:t>
            </a:r>
            <a:r>
              <a:rPr lang="en-US" altLang="en-US" dirty="0"/>
              <a:t>),</a:t>
            </a:r>
            <a:br>
              <a:rPr lang="en-US" altLang="en-US" dirty="0"/>
            </a:br>
            <a:r>
              <a:rPr lang="en-US" altLang="en-US" dirty="0"/>
              <a:t>               </a:t>
            </a:r>
            <a:r>
              <a:rPr lang="en-US" altLang="en-US" b="1" dirty="0"/>
              <a:t>foreign key </a:t>
            </a:r>
            <a:r>
              <a:rPr lang="en-US" altLang="en-US" i="1" dirty="0"/>
              <a:t>(dept_name</a:t>
            </a:r>
            <a:r>
              <a:rPr lang="en-US" altLang="en-US" dirty="0"/>
              <a:t>) </a:t>
            </a:r>
            <a:r>
              <a:rPr lang="en-US" altLang="en-US" b="1" dirty="0"/>
              <a:t>references </a:t>
            </a:r>
            <a:r>
              <a:rPr lang="en-US" altLang="en-US" i="1" dirty="0"/>
              <a:t>department);</a:t>
            </a:r>
          </a:p>
          <a:p>
            <a:pPr>
              <a:buNone/>
            </a:pPr>
            <a:endParaRPr lang="en-US" altLang="en-US" b="1" dirty="0"/>
          </a:p>
        </p:txBody>
      </p:sp>
    </p:spTree>
    <p:extLst>
      <p:ext uri="{BB962C8B-B14F-4D97-AF65-F5344CB8AC3E}">
        <p14:creationId xmlns:p14="http://schemas.microsoft.com/office/powerpoint/2010/main" val="1521011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r>
              <a:rPr lang="en-US" altLang="en-US" dirty="0"/>
              <a:t>And a Few More Relation Definitions</a:t>
            </a:r>
          </a:p>
        </p:txBody>
      </p:sp>
      <p:sp>
        <p:nvSpPr>
          <p:cNvPr id="11266" name="AutoShape 3"/>
          <p:cNvSpPr>
            <a:spLocks noGrp="1" noChangeAspect="1" noChangeArrowheads="1"/>
          </p:cNvSpPr>
          <p:nvPr>
            <p:ph type="body" idx="1"/>
          </p:nvPr>
        </p:nvSpPr>
        <p:spPr>
          <a:xfrm>
            <a:off x="1719263" y="812307"/>
            <a:ext cx="5815660" cy="3482266"/>
          </a:xfrm>
        </p:spPr>
        <p:txBody>
          <a:bodyPr/>
          <a:lstStyle/>
          <a:p>
            <a:pPr>
              <a:lnSpc>
                <a:spcPct val="90000"/>
              </a:lnSpc>
              <a:spcBef>
                <a:spcPct val="0"/>
              </a:spcBef>
            </a:pPr>
            <a:r>
              <a:rPr lang="en-US" altLang="en-US" b="1" dirty="0"/>
              <a:t>create table</a:t>
            </a:r>
            <a:r>
              <a:rPr lang="en-US" altLang="en-US" dirty="0"/>
              <a:t> </a:t>
            </a:r>
            <a:r>
              <a:rPr lang="en-US" altLang="en-US" i="1" dirty="0"/>
              <a:t>student</a:t>
            </a:r>
            <a:r>
              <a:rPr lang="en-US" altLang="en-US" dirty="0"/>
              <a:t> (</a:t>
            </a:r>
            <a:br>
              <a:rPr lang="en-US" altLang="en-US" dirty="0"/>
            </a:br>
            <a:r>
              <a:rPr lang="en-US" altLang="en-US" dirty="0"/>
              <a:t>        </a:t>
            </a:r>
            <a:r>
              <a:rPr lang="en-US" altLang="en-US" i="1" dirty="0"/>
              <a:t>ID</a:t>
            </a:r>
            <a:r>
              <a:rPr lang="en-US" altLang="en-US" dirty="0"/>
              <a:t>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 not null,</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err="1"/>
              <a:t>tot_cred</a:t>
            </a:r>
            <a:r>
              <a:rPr lang="en-US" altLang="en-US" dirty="0"/>
              <a:t>           </a:t>
            </a:r>
            <a:r>
              <a:rPr lang="en-US" altLang="en-US" b="1" dirty="0"/>
              <a:t>numeric</a:t>
            </a:r>
            <a:r>
              <a:rPr lang="en-US" altLang="en-US" dirty="0"/>
              <a:t>(3,0),</a:t>
            </a:r>
            <a:br>
              <a:rPr lang="en-US" altLang="en-US" dirty="0"/>
            </a:br>
            <a:r>
              <a:rPr lang="en-US" altLang="en-US" dirty="0"/>
              <a:t>        </a:t>
            </a:r>
            <a:r>
              <a:rPr lang="en-US" altLang="en-US" b="1" dirty="0"/>
              <a:t>primary key </a:t>
            </a:r>
            <a:r>
              <a:rPr lang="en-US" altLang="en-US" i="1" dirty="0"/>
              <a:t>(ID),</a:t>
            </a:r>
          </a:p>
          <a:p>
            <a:pPr>
              <a:lnSpc>
                <a:spcPct val="90000"/>
              </a:lnSpc>
              <a:spcBef>
                <a:spcPct val="0"/>
              </a:spcBef>
              <a:buFont typeface="Monotype Sorts" charset="2"/>
              <a:buNone/>
            </a:pPr>
            <a:r>
              <a:rPr lang="en-US" altLang="en-US" b="1" dirty="0"/>
              <a:t>             foreign key </a:t>
            </a:r>
            <a:r>
              <a:rPr lang="en-US" altLang="en-US" i="1" dirty="0"/>
              <a:t>(dept_name</a:t>
            </a:r>
            <a:r>
              <a:rPr lang="en-US" altLang="en-US" dirty="0"/>
              <a:t>) </a:t>
            </a:r>
            <a:r>
              <a:rPr lang="en-US" altLang="en-US" b="1" dirty="0"/>
              <a:t>references </a:t>
            </a:r>
            <a:r>
              <a:rPr lang="en-US" altLang="en-US" i="1" dirty="0"/>
              <a:t>department</a:t>
            </a:r>
            <a:r>
              <a:rPr lang="en-US" altLang="en-US" dirty="0"/>
              <a:t>);</a:t>
            </a:r>
          </a:p>
          <a:p>
            <a:pPr>
              <a:lnSpc>
                <a:spcPct val="90000"/>
              </a:lnSpc>
              <a:buFont typeface="Monotype Sorts" charset="2"/>
              <a:buNone/>
            </a:pPr>
            <a:endParaRPr lang="en-US" altLang="en-US" dirty="0"/>
          </a:p>
          <a:p>
            <a:pPr>
              <a:lnSpc>
                <a:spcPct val="90000"/>
              </a:lnSpc>
              <a:spcBef>
                <a:spcPct val="0"/>
              </a:spcBef>
            </a:pPr>
            <a:r>
              <a:rPr lang="en-US" altLang="en-US" b="1" dirty="0"/>
              <a:t>create table</a:t>
            </a:r>
            <a:r>
              <a:rPr lang="en-US" altLang="en-US" dirty="0"/>
              <a:t> </a:t>
            </a:r>
            <a:r>
              <a:rPr lang="en-US" altLang="en-US" i="1" dirty="0"/>
              <a:t>takes</a:t>
            </a:r>
            <a:r>
              <a:rPr lang="en-US" altLang="en-US" dirty="0"/>
              <a:t> (</a:t>
            </a:r>
            <a:br>
              <a:rPr lang="en-US" altLang="en-US" dirty="0"/>
            </a:br>
            <a:r>
              <a:rPr lang="en-US" altLang="en-US" dirty="0"/>
              <a:t>        </a:t>
            </a:r>
            <a:r>
              <a:rPr lang="en-US" altLang="en-US" i="1" dirty="0"/>
              <a:t>ID</a:t>
            </a:r>
            <a:r>
              <a:rPr lang="en-US" altLang="en-US" dirty="0"/>
              <a:t>                   </a:t>
            </a:r>
            <a:r>
              <a:rPr lang="en-US" altLang="en-US" b="1" dirty="0" err="1"/>
              <a:t>varchar</a:t>
            </a:r>
            <a:r>
              <a:rPr lang="en-US" altLang="en-US" dirty="0"/>
              <a:t>(5),</a:t>
            </a:r>
            <a:br>
              <a:rPr lang="en-US" altLang="en-US" dirty="0"/>
            </a:br>
            <a:r>
              <a:rPr lang="en-US" altLang="en-US" dirty="0"/>
              <a:t>        </a:t>
            </a:r>
            <a:r>
              <a:rPr lang="en-US" altLang="en-US" i="1" dirty="0" err="1"/>
              <a:t>course_id</a:t>
            </a:r>
            <a:r>
              <a:rPr lang="en-US" altLang="en-US" dirty="0"/>
              <a:t>       </a:t>
            </a:r>
            <a:r>
              <a:rPr lang="en-US" altLang="en-US" b="1" dirty="0" err="1"/>
              <a:t>varchar</a:t>
            </a:r>
            <a:r>
              <a:rPr lang="en-US" altLang="en-US" dirty="0"/>
              <a:t>(8),</a:t>
            </a:r>
            <a:br>
              <a:rPr lang="en-US" altLang="en-US" dirty="0"/>
            </a:br>
            <a:r>
              <a:rPr lang="en-US" altLang="en-US" dirty="0"/>
              <a:t>        </a:t>
            </a:r>
            <a:r>
              <a:rPr lang="en-US" altLang="en-US" i="1" dirty="0" err="1"/>
              <a:t>sec_id</a:t>
            </a:r>
            <a:r>
              <a:rPr lang="en-US" altLang="en-US" dirty="0"/>
              <a:t>            </a:t>
            </a:r>
            <a:r>
              <a:rPr lang="en-US" altLang="en-US" b="1" dirty="0" err="1"/>
              <a:t>varchar</a:t>
            </a:r>
            <a:r>
              <a:rPr lang="en-US" altLang="en-US" dirty="0"/>
              <a:t>(8),</a:t>
            </a:r>
            <a:br>
              <a:rPr lang="en-US" altLang="en-US" dirty="0"/>
            </a:br>
            <a:r>
              <a:rPr lang="en-US" altLang="en-US" dirty="0"/>
              <a:t>        </a:t>
            </a:r>
            <a:r>
              <a:rPr lang="en-US" altLang="en-US" i="1" dirty="0"/>
              <a:t>semester</a:t>
            </a:r>
            <a:r>
              <a:rPr lang="en-US" altLang="en-US" dirty="0"/>
              <a:t>        </a:t>
            </a:r>
            <a:r>
              <a:rPr lang="en-US" altLang="en-US" b="1" dirty="0" err="1"/>
              <a:t>varchar</a:t>
            </a:r>
            <a:r>
              <a:rPr lang="en-US" altLang="en-US" dirty="0"/>
              <a:t>(6),</a:t>
            </a:r>
            <a:br>
              <a:rPr lang="en-US" altLang="en-US" dirty="0"/>
            </a:br>
            <a:r>
              <a:rPr lang="en-US" altLang="en-US" dirty="0"/>
              <a:t>        </a:t>
            </a:r>
            <a:r>
              <a:rPr lang="en-US" altLang="en-US" i="1" dirty="0"/>
              <a:t>year</a:t>
            </a:r>
            <a:r>
              <a:rPr lang="en-US" altLang="en-US" dirty="0"/>
              <a:t>                </a:t>
            </a:r>
            <a:r>
              <a:rPr lang="en-US" altLang="en-US" b="1" dirty="0"/>
              <a:t>numeric</a:t>
            </a:r>
            <a:r>
              <a:rPr lang="en-US" altLang="en-US" dirty="0"/>
              <a:t>(4,0),</a:t>
            </a:r>
            <a:br>
              <a:rPr lang="en-US" altLang="en-US" dirty="0"/>
            </a:br>
            <a:r>
              <a:rPr lang="en-US" altLang="en-US" dirty="0"/>
              <a:t>        </a:t>
            </a:r>
            <a:r>
              <a:rPr lang="en-US" altLang="en-US" i="1" dirty="0"/>
              <a:t>grade</a:t>
            </a:r>
            <a:r>
              <a:rPr lang="en-US" altLang="en-US" dirty="0"/>
              <a:t>              </a:t>
            </a:r>
            <a:r>
              <a:rPr lang="en-US" altLang="en-US" b="1" dirty="0" err="1"/>
              <a:t>varchar</a:t>
            </a:r>
            <a:r>
              <a:rPr lang="en-US" altLang="en-US" dirty="0"/>
              <a:t>(2), </a:t>
            </a:r>
          </a:p>
          <a:p>
            <a:pPr>
              <a:lnSpc>
                <a:spcPct val="90000"/>
              </a:lnSpc>
              <a:spcBef>
                <a:spcPct val="0"/>
              </a:spcBef>
              <a:buFont typeface="Monotype Sorts" charset="2"/>
              <a:buNone/>
            </a:pPr>
            <a:r>
              <a:rPr lang="en-US" altLang="en-US" b="1" dirty="0"/>
              <a:t>              primary key </a:t>
            </a:r>
            <a:r>
              <a:rPr lang="en-US" altLang="en-US" i="1" dirty="0"/>
              <a:t>(ID, </a:t>
            </a:r>
            <a:r>
              <a:rPr lang="en-US" altLang="en-US" i="1" dirty="0" err="1"/>
              <a:t>course_id</a:t>
            </a:r>
            <a:r>
              <a:rPr lang="en-US" altLang="en-US" i="1" dirty="0"/>
              <a:t>, </a:t>
            </a:r>
            <a:r>
              <a:rPr lang="en-US" altLang="en-US" i="1" dirty="0" err="1"/>
              <a:t>sec_id</a:t>
            </a:r>
            <a:r>
              <a:rPr lang="en-US" altLang="en-US" i="1" dirty="0"/>
              <a:t>, semester, year)</a:t>
            </a:r>
            <a:r>
              <a:rPr lang="en-US" altLang="en-US" dirty="0"/>
              <a:t> ,</a:t>
            </a:r>
          </a:p>
          <a:p>
            <a:pPr>
              <a:lnSpc>
                <a:spcPct val="90000"/>
              </a:lnSpc>
              <a:spcBef>
                <a:spcPct val="0"/>
              </a:spcBef>
              <a:buFont typeface="Monotype Sorts" charset="2"/>
              <a:buNone/>
            </a:pPr>
            <a:r>
              <a:rPr lang="en-US" altLang="en-US" b="1" dirty="0"/>
              <a:t>              foreign key </a:t>
            </a:r>
            <a:r>
              <a:rPr lang="en-US" altLang="en-US" dirty="0"/>
              <a:t>(</a:t>
            </a:r>
            <a:r>
              <a:rPr lang="en-US" altLang="en-US" i="1" dirty="0"/>
              <a:t>ID</a:t>
            </a:r>
            <a:r>
              <a:rPr lang="en-US" altLang="en-US" dirty="0"/>
              <a:t>) </a:t>
            </a:r>
            <a:r>
              <a:rPr lang="en-US" altLang="en-US" b="1" dirty="0"/>
              <a:t>references </a:t>
            </a:r>
            <a:r>
              <a:rPr lang="en-US" altLang="en-US" b="1" i="1" dirty="0"/>
              <a:t> </a:t>
            </a:r>
            <a:r>
              <a:rPr lang="en-US" altLang="en-US" i="1" dirty="0"/>
              <a:t>student,</a:t>
            </a:r>
            <a:br>
              <a:rPr lang="en-US" altLang="en-US" dirty="0"/>
            </a:br>
            <a:r>
              <a:rPr lang="en-US" altLang="en-US" dirty="0"/>
              <a:t>        </a:t>
            </a:r>
            <a:r>
              <a:rPr lang="en-US" altLang="en-US" b="1" dirty="0"/>
              <a:t>foreign key </a:t>
            </a:r>
            <a:r>
              <a:rPr lang="en-US" altLang="en-US" dirty="0"/>
              <a:t>(</a:t>
            </a:r>
            <a:r>
              <a:rPr lang="en-US" altLang="en-US" i="1" dirty="0" err="1"/>
              <a:t>course_id</a:t>
            </a:r>
            <a:r>
              <a:rPr lang="en-US" altLang="en-US" i="1" dirty="0"/>
              <a:t>, </a:t>
            </a:r>
            <a:r>
              <a:rPr lang="en-US" altLang="en-US" i="1" dirty="0" err="1"/>
              <a:t>sec_id</a:t>
            </a:r>
            <a:r>
              <a:rPr lang="en-US" altLang="en-US" i="1" dirty="0"/>
              <a:t>, semester, year</a:t>
            </a:r>
            <a:r>
              <a:rPr lang="en-US" altLang="en-US" dirty="0"/>
              <a:t>) </a:t>
            </a:r>
            <a:r>
              <a:rPr lang="en-US" altLang="en-US" b="1" dirty="0"/>
              <a:t>references </a:t>
            </a:r>
            <a:r>
              <a:rPr lang="en-US" altLang="en-US" i="1" dirty="0"/>
              <a:t>section</a:t>
            </a:r>
            <a:r>
              <a:rPr lang="en-US" altLang="en-US" dirty="0"/>
              <a:t>);</a:t>
            </a:r>
          </a:p>
          <a:p>
            <a:pPr>
              <a:lnSpc>
                <a:spcPct val="90000"/>
              </a:lnSpc>
              <a:buNone/>
            </a:pPr>
            <a:endParaRPr lang="en-US" altLang="en-US" dirty="0"/>
          </a:p>
        </p:txBody>
      </p:sp>
    </p:spTree>
    <p:extLst>
      <p:ext uri="{BB962C8B-B14F-4D97-AF65-F5344CB8AC3E}">
        <p14:creationId xmlns:p14="http://schemas.microsoft.com/office/powerpoint/2010/main" val="3002149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r>
              <a:rPr lang="en-US" altLang="en-US" dirty="0"/>
              <a:t>And more still</a:t>
            </a:r>
          </a:p>
        </p:txBody>
      </p:sp>
      <p:sp>
        <p:nvSpPr>
          <p:cNvPr id="12290" name="Rectangle 3"/>
          <p:cNvSpPr>
            <a:spLocks noGrp="1" noChangeArrowheads="1"/>
          </p:cNvSpPr>
          <p:nvPr>
            <p:ph type="body" idx="1"/>
          </p:nvPr>
        </p:nvSpPr>
        <p:spPr>
          <a:xfrm>
            <a:off x="1719262" y="838630"/>
            <a:ext cx="5330762" cy="2782395"/>
          </a:xfrm>
        </p:spPr>
        <p:txBody>
          <a:bodyPr/>
          <a:lstStyle/>
          <a:p>
            <a:r>
              <a:rPr lang="en-US" altLang="en-US" b="1" dirty="0"/>
              <a:t>create table</a:t>
            </a:r>
            <a:r>
              <a:rPr lang="en-US" altLang="en-US" dirty="0"/>
              <a:t> </a:t>
            </a:r>
            <a:r>
              <a:rPr lang="en-US" altLang="en-US" i="1" dirty="0"/>
              <a:t>course</a:t>
            </a:r>
            <a:r>
              <a:rPr lang="en-US" altLang="en-US" dirty="0"/>
              <a:t> (</a:t>
            </a:r>
            <a:br>
              <a:rPr lang="en-US" altLang="en-US" dirty="0"/>
            </a:br>
            <a:r>
              <a:rPr lang="en-US" altLang="en-US" dirty="0"/>
              <a:t>        </a:t>
            </a:r>
            <a:r>
              <a:rPr lang="en-US" altLang="en-US" i="1" dirty="0" err="1"/>
              <a:t>course_id</a:t>
            </a:r>
            <a:r>
              <a:rPr lang="en-US" altLang="en-US" dirty="0"/>
              <a:t>        </a:t>
            </a:r>
            <a:r>
              <a:rPr lang="en-US" altLang="en-US" b="1" dirty="0" err="1"/>
              <a:t>varchar</a:t>
            </a:r>
            <a:r>
              <a:rPr lang="en-US" altLang="en-US" dirty="0"/>
              <a:t>(8),</a:t>
            </a:r>
            <a:br>
              <a:rPr lang="en-US" altLang="en-US" dirty="0"/>
            </a:br>
            <a:r>
              <a:rPr lang="en-US" altLang="en-US" dirty="0"/>
              <a:t>        </a:t>
            </a:r>
            <a:r>
              <a:rPr lang="en-US" altLang="en-US" i="1" dirty="0"/>
              <a:t>title</a:t>
            </a:r>
            <a:r>
              <a:rPr lang="en-US" altLang="en-US" dirty="0"/>
              <a:t>                  </a:t>
            </a:r>
            <a:r>
              <a:rPr lang="en-US" altLang="en-US" b="1" dirty="0" err="1"/>
              <a:t>varchar</a:t>
            </a:r>
            <a:r>
              <a:rPr lang="en-US" altLang="en-US" b="1" dirty="0"/>
              <a:t>(</a:t>
            </a:r>
            <a:r>
              <a:rPr lang="en-US" altLang="en-US" dirty="0"/>
              <a:t>50),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credits</a:t>
            </a:r>
            <a:r>
              <a:rPr lang="en-US" altLang="en-US" dirty="0"/>
              <a:t>             </a:t>
            </a:r>
            <a:r>
              <a:rPr lang="en-US" altLang="en-US" b="1" dirty="0"/>
              <a:t>numeric</a:t>
            </a:r>
            <a:r>
              <a:rPr lang="en-US" altLang="en-US" dirty="0"/>
              <a:t>(2,0),</a:t>
            </a:r>
          </a:p>
          <a:p>
            <a:pPr>
              <a:spcBef>
                <a:spcPct val="0"/>
              </a:spcBef>
              <a:buFont typeface="Monotype Sorts" charset="2"/>
              <a:buNone/>
            </a:pPr>
            <a:r>
              <a:rPr lang="en-US" altLang="en-US" dirty="0"/>
              <a:t>             </a:t>
            </a:r>
            <a:r>
              <a:rPr lang="en-US" altLang="en-US" b="1" dirty="0"/>
              <a:t>primary key </a:t>
            </a:r>
            <a:r>
              <a:rPr lang="en-US" altLang="en-US" i="1" dirty="0"/>
              <a:t>(</a:t>
            </a:r>
            <a:r>
              <a:rPr lang="en-US" altLang="en-US" i="1" dirty="0" err="1"/>
              <a:t>course_id</a:t>
            </a:r>
            <a:r>
              <a:rPr lang="en-US" altLang="en-US" i="1" dirty="0"/>
              <a:t>),</a:t>
            </a:r>
          </a:p>
          <a:p>
            <a:pPr>
              <a:spcBef>
                <a:spcPct val="0"/>
              </a:spcBef>
              <a:buFont typeface="Monotype Sorts" charset="2"/>
              <a:buNone/>
            </a:pPr>
            <a:r>
              <a:rPr lang="en-US" altLang="en-US" b="1" dirty="0"/>
              <a:t>     </a:t>
            </a:r>
            <a:r>
              <a:rPr lang="en-US" altLang="en-US" dirty="0"/>
              <a:t>        </a:t>
            </a:r>
            <a:r>
              <a:rPr lang="en-US" altLang="en-US" b="1" dirty="0"/>
              <a:t>foreign key </a:t>
            </a:r>
            <a:r>
              <a:rPr lang="en-US" altLang="en-US" i="1" dirty="0"/>
              <a:t>(dept_name</a:t>
            </a:r>
            <a:r>
              <a:rPr lang="en-US" altLang="en-US" dirty="0"/>
              <a:t>) </a:t>
            </a:r>
            <a:r>
              <a:rPr lang="en-US" altLang="en-US" b="1" dirty="0"/>
              <a:t>references </a:t>
            </a:r>
            <a:r>
              <a:rPr lang="en-US" altLang="en-US" i="1" dirty="0"/>
              <a:t>department</a:t>
            </a:r>
            <a:r>
              <a:rPr lang="en-US" altLang="en-US" dirty="0"/>
              <a:t>);</a:t>
            </a:r>
          </a:p>
          <a:p>
            <a:endParaRPr lang="en-US" altLang="en-US" dirty="0"/>
          </a:p>
        </p:txBody>
      </p:sp>
    </p:spTree>
    <p:extLst>
      <p:ext uri="{BB962C8B-B14F-4D97-AF65-F5344CB8AC3E}">
        <p14:creationId xmlns:p14="http://schemas.microsoft.com/office/powerpoint/2010/main" val="37407162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r>
              <a:rPr lang="en-US" altLang="en-US" dirty="0"/>
              <a:t>Updates to tables</a:t>
            </a:r>
          </a:p>
        </p:txBody>
      </p:sp>
      <p:sp>
        <p:nvSpPr>
          <p:cNvPr id="13314" name="Rectangle 3"/>
          <p:cNvSpPr>
            <a:spLocks noGrp="1" noChangeArrowheads="1"/>
          </p:cNvSpPr>
          <p:nvPr>
            <p:ph type="body" idx="1"/>
          </p:nvPr>
        </p:nvSpPr>
        <p:spPr>
          <a:xfrm>
            <a:off x="1719263" y="812483"/>
            <a:ext cx="5782369" cy="3869531"/>
          </a:xfrm>
        </p:spPr>
        <p:txBody>
          <a:bodyPr/>
          <a:lstStyle/>
          <a:p>
            <a:pPr>
              <a:lnSpc>
                <a:spcPct val="90000"/>
              </a:lnSpc>
              <a:tabLst>
                <a:tab pos="1674019" algn="l"/>
              </a:tabLst>
            </a:pPr>
            <a:r>
              <a:rPr lang="en-US" altLang="en-US" b="1" dirty="0">
                <a:solidFill>
                  <a:srgbClr val="002060"/>
                </a:solidFill>
              </a:rPr>
              <a:t>Insert </a:t>
            </a:r>
            <a:r>
              <a:rPr lang="en-US" altLang="en-US" b="1" dirty="0">
                <a:solidFill>
                  <a:srgbClr val="000099"/>
                </a:solidFill>
              </a:rPr>
              <a:t> </a:t>
            </a:r>
            <a:endParaRPr lang="en-US" altLang="en-US" dirty="0"/>
          </a:p>
          <a:p>
            <a:pPr lvl="1">
              <a:lnSpc>
                <a:spcPct val="90000"/>
              </a:lnSpc>
              <a:tabLst>
                <a:tab pos="1674019" algn="l"/>
              </a:tabLst>
            </a:pPr>
            <a:r>
              <a:rPr lang="en-US" altLang="en-US" b="1" dirty="0"/>
              <a:t>insert into </a:t>
            </a:r>
            <a:r>
              <a:rPr lang="en-US" altLang="en-US" i="1" dirty="0"/>
              <a:t>instructor </a:t>
            </a:r>
            <a:r>
              <a:rPr lang="en-US" altLang="en-US" b="1" dirty="0"/>
              <a:t>values </a:t>
            </a:r>
            <a:r>
              <a:rPr lang="en-US" altLang="en-US" dirty="0"/>
              <a:t>(</a:t>
            </a:r>
            <a:r>
              <a:rPr lang="en-US" altLang="ja-JP" dirty="0"/>
              <a:t>'</a:t>
            </a:r>
            <a:r>
              <a:rPr lang="en-US" altLang="en-US" dirty="0"/>
              <a:t>10211</a:t>
            </a:r>
            <a:r>
              <a:rPr lang="en-US" altLang="ja-JP" dirty="0"/>
              <a:t>'</a:t>
            </a:r>
            <a:r>
              <a:rPr lang="en-US" altLang="en-US" dirty="0"/>
              <a:t>, </a:t>
            </a:r>
            <a:r>
              <a:rPr lang="en-US" altLang="ja-JP" dirty="0"/>
              <a:t>'</a:t>
            </a:r>
            <a:r>
              <a:rPr lang="en-US" altLang="en-US" dirty="0"/>
              <a:t>Smith</a:t>
            </a:r>
            <a:r>
              <a:rPr lang="en-US" altLang="ja-JP" dirty="0"/>
              <a:t>'</a:t>
            </a:r>
            <a:r>
              <a:rPr lang="en-US" altLang="en-US" dirty="0"/>
              <a:t>, </a:t>
            </a:r>
            <a:r>
              <a:rPr lang="en-US" altLang="ja-JP" dirty="0"/>
              <a:t>'</a:t>
            </a:r>
            <a:r>
              <a:rPr lang="en-US" altLang="en-US" dirty="0"/>
              <a:t>Biology</a:t>
            </a:r>
            <a:r>
              <a:rPr lang="en-US" altLang="ja-JP" dirty="0"/>
              <a:t>'</a:t>
            </a:r>
            <a:r>
              <a:rPr lang="en-US" altLang="en-US" dirty="0"/>
              <a:t>, 66000);</a:t>
            </a:r>
          </a:p>
          <a:p>
            <a:pPr>
              <a:lnSpc>
                <a:spcPct val="90000"/>
              </a:lnSpc>
              <a:tabLst>
                <a:tab pos="1674019" algn="l"/>
              </a:tabLst>
            </a:pPr>
            <a:r>
              <a:rPr lang="en-US" altLang="en-US" b="1" dirty="0">
                <a:solidFill>
                  <a:srgbClr val="002060"/>
                </a:solidFill>
              </a:rPr>
              <a:t>Delete</a:t>
            </a:r>
            <a:r>
              <a:rPr lang="en-US" altLang="en-US" b="1" dirty="0">
                <a:solidFill>
                  <a:srgbClr val="000099"/>
                </a:solidFill>
              </a:rPr>
              <a:t> </a:t>
            </a:r>
          </a:p>
          <a:p>
            <a:pPr lvl="1">
              <a:lnSpc>
                <a:spcPct val="90000"/>
              </a:lnSpc>
              <a:tabLst>
                <a:tab pos="1674019" algn="l"/>
              </a:tabLst>
            </a:pPr>
            <a:r>
              <a:rPr lang="en-US" altLang="en-US" b="1" dirty="0">
                <a:solidFill>
                  <a:srgbClr val="000099"/>
                </a:solidFill>
              </a:rPr>
              <a:t> </a:t>
            </a:r>
            <a:r>
              <a:rPr lang="en-US" altLang="en-US" dirty="0"/>
              <a:t>Remove all tuples from the </a:t>
            </a:r>
            <a:r>
              <a:rPr lang="en-US" altLang="en-US" i="1" dirty="0"/>
              <a:t>student</a:t>
            </a:r>
            <a:r>
              <a:rPr lang="en-US" altLang="en-US" dirty="0"/>
              <a:t> relation</a:t>
            </a:r>
          </a:p>
          <a:p>
            <a:pPr lvl="2">
              <a:lnSpc>
                <a:spcPct val="90000"/>
              </a:lnSpc>
              <a:tabLst>
                <a:tab pos="1674019" algn="l"/>
              </a:tabLst>
            </a:pPr>
            <a:r>
              <a:rPr lang="en-US" altLang="en-US" b="1" dirty="0"/>
              <a:t>delete from </a:t>
            </a:r>
            <a:r>
              <a:rPr lang="en-US" altLang="en-US" i="1" dirty="0"/>
              <a:t>student  </a:t>
            </a:r>
          </a:p>
          <a:p>
            <a:pPr>
              <a:lnSpc>
                <a:spcPct val="90000"/>
              </a:lnSpc>
              <a:tabLst>
                <a:tab pos="1674019" algn="l"/>
              </a:tabLst>
            </a:pPr>
            <a:r>
              <a:rPr lang="en-US" altLang="en-US" b="1" dirty="0">
                <a:solidFill>
                  <a:srgbClr val="002060"/>
                </a:solidFill>
              </a:rPr>
              <a:t>Drop Table</a:t>
            </a:r>
          </a:p>
          <a:p>
            <a:pPr lvl="1">
              <a:lnSpc>
                <a:spcPct val="90000"/>
              </a:lnSpc>
              <a:tabLst>
                <a:tab pos="1674019" algn="l"/>
              </a:tabLst>
            </a:pPr>
            <a:r>
              <a:rPr lang="en-US" altLang="en-US" b="1" dirty="0"/>
              <a:t>drop table </a:t>
            </a:r>
            <a:r>
              <a:rPr lang="en-US" altLang="en-US" i="1" dirty="0"/>
              <a:t>r</a:t>
            </a:r>
          </a:p>
          <a:p>
            <a:pPr>
              <a:lnSpc>
                <a:spcPct val="90000"/>
              </a:lnSpc>
              <a:tabLst>
                <a:tab pos="1674019" algn="l"/>
              </a:tabLst>
            </a:pPr>
            <a:r>
              <a:rPr lang="en-US" altLang="en-US" b="1" dirty="0">
                <a:solidFill>
                  <a:srgbClr val="002060"/>
                </a:solidFill>
              </a:rPr>
              <a:t>Alter</a:t>
            </a:r>
            <a:r>
              <a:rPr lang="en-US" altLang="en-US" b="1" dirty="0">
                <a:solidFill>
                  <a:srgbClr val="000099"/>
                </a:solidFill>
              </a:rPr>
              <a:t> </a:t>
            </a:r>
            <a:r>
              <a:rPr lang="en-US" altLang="en-US" dirty="0"/>
              <a:t> </a:t>
            </a:r>
          </a:p>
          <a:p>
            <a:pPr lvl="1">
              <a:lnSpc>
                <a:spcPct val="90000"/>
              </a:lnSpc>
              <a:tabLst>
                <a:tab pos="1674019" algn="l"/>
              </a:tabLst>
            </a:pPr>
            <a:r>
              <a:rPr lang="en-US" altLang="en-US" b="1" dirty="0"/>
              <a:t>alter table </a:t>
            </a:r>
            <a:r>
              <a:rPr lang="en-US" altLang="en-US" i="1" dirty="0"/>
              <a:t>r </a:t>
            </a:r>
            <a:r>
              <a:rPr lang="en-US" altLang="en-US" b="1" dirty="0"/>
              <a:t>add </a:t>
            </a:r>
            <a:r>
              <a:rPr lang="en-US" altLang="en-US" i="1" dirty="0"/>
              <a:t>A D</a:t>
            </a:r>
          </a:p>
          <a:p>
            <a:pPr lvl="2">
              <a:lnSpc>
                <a:spcPct val="90000"/>
              </a:lnSpc>
              <a:tabLst>
                <a:tab pos="1674019" algn="l"/>
              </a:tabLst>
            </a:pPr>
            <a:r>
              <a:rPr lang="en-US" altLang="en-US" i="1" dirty="0"/>
              <a:t> </a:t>
            </a:r>
            <a:r>
              <a:rPr lang="en-US" altLang="en-US" dirty="0"/>
              <a:t>where </a:t>
            </a:r>
            <a:r>
              <a:rPr lang="en-US" altLang="en-US" i="1" dirty="0"/>
              <a:t>A</a:t>
            </a:r>
            <a:r>
              <a:rPr lang="en-US" altLang="en-US" dirty="0"/>
              <a:t> is the name of the attribute to be added to relation </a:t>
            </a:r>
            <a:r>
              <a:rPr lang="en-US" altLang="en-US" i="1" dirty="0"/>
              <a:t>r </a:t>
            </a:r>
            <a:r>
              <a:rPr lang="en-US" altLang="en-US" dirty="0"/>
              <a:t> and </a:t>
            </a:r>
            <a:r>
              <a:rPr lang="en-US" altLang="en-US" i="1" dirty="0"/>
              <a:t>D</a:t>
            </a:r>
            <a:r>
              <a:rPr lang="en-US" altLang="en-US" dirty="0"/>
              <a:t> is the domain of </a:t>
            </a:r>
            <a:r>
              <a:rPr lang="en-US" altLang="en-US" i="1" dirty="0"/>
              <a:t>A.</a:t>
            </a:r>
            <a:endParaRPr lang="en-US" altLang="en-US" dirty="0"/>
          </a:p>
          <a:p>
            <a:pPr lvl="2">
              <a:lnSpc>
                <a:spcPct val="90000"/>
              </a:lnSpc>
              <a:tabLst>
                <a:tab pos="1674019" algn="l"/>
              </a:tabLst>
            </a:pPr>
            <a:r>
              <a:rPr lang="en-US" altLang="en-US" dirty="0"/>
              <a:t>All exiting tuples in the relation are assigned </a:t>
            </a:r>
            <a:r>
              <a:rPr lang="en-US" altLang="en-US" i="1" dirty="0"/>
              <a:t>null</a:t>
            </a:r>
            <a:r>
              <a:rPr lang="en-US" altLang="en-US" dirty="0"/>
              <a:t> as the value for the new attribute.  </a:t>
            </a:r>
          </a:p>
          <a:p>
            <a:pPr lvl="1">
              <a:lnSpc>
                <a:spcPct val="110000"/>
              </a:lnSpc>
              <a:tabLst>
                <a:tab pos="1674019" algn="l"/>
              </a:tabLst>
            </a:pPr>
            <a:r>
              <a:rPr lang="en-US" altLang="en-US" b="1" dirty="0"/>
              <a:t>alter table </a:t>
            </a:r>
            <a:r>
              <a:rPr lang="en-US" altLang="en-US" i="1" dirty="0"/>
              <a:t>r</a:t>
            </a:r>
            <a:r>
              <a:rPr lang="en-US" altLang="en-US" b="1" dirty="0"/>
              <a:t> drop</a:t>
            </a:r>
            <a:r>
              <a:rPr lang="en-US" altLang="en-US" i="1" dirty="0"/>
              <a:t> A     </a:t>
            </a:r>
          </a:p>
          <a:p>
            <a:pPr lvl="2">
              <a:lnSpc>
                <a:spcPct val="110000"/>
              </a:lnSpc>
              <a:tabLst>
                <a:tab pos="1674019" algn="l"/>
              </a:tabLst>
            </a:pPr>
            <a:r>
              <a:rPr lang="en-US" altLang="en-US" dirty="0"/>
              <a:t>where </a:t>
            </a:r>
            <a:r>
              <a:rPr lang="en-US" altLang="en-US" i="1" dirty="0"/>
              <a:t>A</a:t>
            </a:r>
            <a:r>
              <a:rPr lang="en-US" altLang="en-US" dirty="0"/>
              <a:t> is the name of an attribute of relation</a:t>
            </a:r>
            <a:r>
              <a:rPr lang="en-US" altLang="en-US" i="1" dirty="0"/>
              <a:t> r</a:t>
            </a:r>
          </a:p>
          <a:p>
            <a:pPr lvl="2">
              <a:lnSpc>
                <a:spcPct val="90000"/>
              </a:lnSpc>
              <a:tabLst>
                <a:tab pos="1674019" algn="l"/>
              </a:tabLst>
            </a:pPr>
            <a:r>
              <a:rPr lang="en-US" altLang="en-US" dirty="0"/>
              <a:t>Dropping of attributes not supported by many databases.</a:t>
            </a:r>
          </a:p>
        </p:txBody>
      </p:sp>
    </p:spTree>
    <p:extLst>
      <p:ext uri="{BB962C8B-B14F-4D97-AF65-F5344CB8AC3E}">
        <p14:creationId xmlns:p14="http://schemas.microsoft.com/office/powerpoint/2010/main" val="39779618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Basic Query Structure </a:t>
            </a:r>
          </a:p>
        </p:txBody>
      </p:sp>
      <p:sp>
        <p:nvSpPr>
          <p:cNvPr id="14338" name="Rectangle 3"/>
          <p:cNvSpPr>
            <a:spLocks noGrp="1" noChangeArrowheads="1"/>
          </p:cNvSpPr>
          <p:nvPr>
            <p:ph type="body" idx="1"/>
          </p:nvPr>
        </p:nvSpPr>
        <p:spPr>
          <a:xfrm>
            <a:off x="1719263" y="829866"/>
            <a:ext cx="5350358" cy="347108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 typical SQL query has the form:</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br>
              <a:rPr lang="en-US" altLang="en-US" i="1" dirty="0"/>
            </a:br>
            <a:endParaRPr lang="en-US" altLang="en-US" dirty="0"/>
          </a:p>
          <a:p>
            <a:pPr lvl="1">
              <a:tabLst>
                <a:tab pos="1541860" algn="l"/>
              </a:tabLst>
            </a:pPr>
            <a:r>
              <a:rPr lang="en-US" altLang="en-US" i="1" dirty="0"/>
              <a:t>A</a:t>
            </a:r>
            <a:r>
              <a:rPr lang="en-US" altLang="en-US" i="1" baseline="-25000" dirty="0"/>
              <a:t>i </a:t>
            </a:r>
            <a:r>
              <a:rPr lang="en-US" altLang="en-US" dirty="0"/>
              <a:t>represents an attribute</a:t>
            </a:r>
          </a:p>
          <a:p>
            <a:pPr lvl="1">
              <a:tabLst>
                <a:tab pos="1541860" algn="l"/>
              </a:tabLst>
            </a:pPr>
            <a:r>
              <a:rPr lang="en-US" altLang="en-US" i="1" dirty="0" err="1"/>
              <a:t>R</a:t>
            </a:r>
            <a:r>
              <a:rPr lang="en-US" altLang="en-US" i="1" baseline="-25000" dirty="0" err="1"/>
              <a:t>i</a:t>
            </a:r>
            <a:r>
              <a:rPr lang="en-US" altLang="en-US" i="1" baseline="-25000" dirty="0"/>
              <a:t> </a:t>
            </a:r>
            <a:r>
              <a:rPr lang="en-US" altLang="en-US" dirty="0"/>
              <a:t>represents a relation</a:t>
            </a:r>
          </a:p>
          <a:p>
            <a:pPr lvl="1">
              <a:tabLst>
                <a:tab pos="1541860" algn="l"/>
              </a:tabLst>
            </a:pPr>
            <a:r>
              <a:rPr lang="en-US" altLang="en-US" i="1" dirty="0"/>
              <a:t>P</a:t>
            </a:r>
            <a:r>
              <a:rPr lang="en-US" altLang="en-US" dirty="0"/>
              <a:t> is a predicate.</a:t>
            </a:r>
          </a:p>
          <a:p>
            <a:pPr>
              <a:tabLst>
                <a:tab pos="1541860" algn="l"/>
              </a:tabLst>
            </a:pPr>
            <a:r>
              <a:rPr lang="en-US" altLang="en-US" dirty="0"/>
              <a:t>The result of an SQL query is a relation.</a:t>
            </a:r>
          </a:p>
        </p:txBody>
      </p:sp>
      <p:sp>
        <p:nvSpPr>
          <p:cNvPr id="2" name="TextBox 1">
            <a:extLst>
              <a:ext uri="{FF2B5EF4-FFF2-40B4-BE49-F238E27FC236}">
                <a16:creationId xmlns:a16="http://schemas.microsoft.com/office/drawing/2014/main" id="{2B296CF5-6CE9-A64F-B447-148D726925EB}"/>
              </a:ext>
            </a:extLst>
          </p:cNvPr>
          <p:cNvSpPr txBox="1"/>
          <p:nvPr/>
        </p:nvSpPr>
        <p:spPr>
          <a:xfrm>
            <a:off x="381001" y="3257550"/>
            <a:ext cx="8001000" cy="923330"/>
          </a:xfrm>
          <a:prstGeom prst="rect">
            <a:avLst/>
          </a:prstGeom>
          <a:noFill/>
        </p:spPr>
        <p:txBody>
          <a:bodyPr wrap="square" rtlCol="0">
            <a:spAutoFit/>
          </a:bodyPr>
          <a:lstStyle/>
          <a:p>
            <a:r>
              <a:rPr lang="en-US" dirty="0"/>
              <a:t>Note:</a:t>
            </a:r>
          </a:p>
          <a:p>
            <a:pPr marL="285750" indent="-285750">
              <a:buFont typeface="Arial" panose="020B0604020202020204" pitchFamily="34" charset="0"/>
              <a:buChar char="•"/>
            </a:pPr>
            <a:r>
              <a:rPr lang="en-US" dirty="0"/>
              <a:t>The SELECT ... FROM ... WHERE ... Combines two relational operators, </a:t>
            </a:r>
            <a:r>
              <a:rPr lang="en-US" altLang="en-US" i="1" dirty="0">
                <a:sym typeface="Symbol" panose="05050102010706020507" pitchFamily="18" charset="2"/>
              </a:rPr>
              <a:t></a:t>
            </a:r>
            <a:r>
              <a:rPr lang="en-US" altLang="en-US" dirty="0">
                <a:sym typeface="Symbol" panose="05050102010706020507" pitchFamily="18" charset="2"/>
              </a:rPr>
              <a:t>  and .</a:t>
            </a:r>
          </a:p>
          <a:p>
            <a:pPr marL="285750" indent="-285750">
              <a:buFont typeface="Arial" panose="020B0604020202020204" pitchFamily="34" charset="0"/>
              <a:buChar char="•"/>
            </a:pPr>
            <a:r>
              <a:rPr lang="en-US" altLang="en-US" dirty="0">
                <a:sym typeface="Symbol" panose="05050102010706020507" pitchFamily="18" charset="2"/>
              </a:rPr>
              <a:t>Actually, it also combines other operators, e.g. </a:t>
            </a:r>
            <a:r>
              <a:rPr lang="en-US" altLang="en-US" dirty="0"/>
              <a:t>x</a:t>
            </a:r>
            <a:endParaRPr lang="en-US" dirty="0"/>
          </a:p>
        </p:txBody>
      </p:sp>
    </p:spTree>
    <p:extLst>
      <p:ext uri="{BB962C8B-B14F-4D97-AF65-F5344CB8AC3E}">
        <p14:creationId xmlns:p14="http://schemas.microsoft.com/office/powerpoint/2010/main" val="946538113"/>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a:t>
            </a:r>
          </a:p>
        </p:txBody>
      </p:sp>
      <p:sp>
        <p:nvSpPr>
          <p:cNvPr id="15362" name="Rectangle 3"/>
          <p:cNvSpPr>
            <a:spLocks noGrp="1" noChangeArrowheads="1"/>
          </p:cNvSpPr>
          <p:nvPr>
            <p:ph type="body" idx="1"/>
          </p:nvPr>
        </p:nvSpPr>
        <p:spPr>
          <a:xfrm>
            <a:off x="1719263" y="829867"/>
            <a:ext cx="5695811"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t>select</a:t>
            </a:r>
            <a:r>
              <a:rPr lang="en-US" altLang="en-US" dirty="0"/>
              <a:t> clause lists the attributes desired in the result of a query</a:t>
            </a:r>
          </a:p>
          <a:p>
            <a:pPr lvl="1">
              <a:tabLst>
                <a:tab pos="1541860" algn="l"/>
              </a:tabLst>
            </a:pPr>
            <a:r>
              <a:rPr lang="en-US" altLang="en-US" dirty="0"/>
              <a:t>corresponds to the projection operation of the relational algebra</a:t>
            </a:r>
          </a:p>
          <a:p>
            <a:pPr>
              <a:lnSpc>
                <a:spcPct val="110000"/>
              </a:lnSpc>
              <a:tabLst>
                <a:tab pos="1541860" algn="l"/>
              </a:tabLst>
            </a:pPr>
            <a:r>
              <a:rPr lang="en-US" altLang="en-US" dirty="0"/>
              <a:t>Example: find the names of all instructors:</a:t>
            </a:r>
            <a:br>
              <a:rPr lang="en-US" altLang="en-US" dirty="0"/>
            </a:br>
            <a:r>
              <a:rPr lang="en-US" altLang="en-US" dirty="0"/>
              <a:t>		</a:t>
            </a:r>
            <a:r>
              <a:rPr lang="en-US" altLang="en-US" b="1" dirty="0"/>
              <a:t>select </a:t>
            </a:r>
            <a:r>
              <a:rPr lang="en-US" altLang="en-US" i="1" dirty="0"/>
              <a:t>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NOTE:  SQL names are case insensitive (i.e., you may use upper- or lower-case letters.)  </a:t>
            </a:r>
          </a:p>
          <a:p>
            <a:pPr lvl="1">
              <a:tabLst>
                <a:tab pos="1541860" algn="l"/>
              </a:tabLst>
            </a:pPr>
            <a:r>
              <a:rPr lang="en-US" altLang="en-US" dirty="0"/>
              <a:t>E.g.,  </a:t>
            </a:r>
            <a:r>
              <a:rPr lang="en-US" altLang="en-US" i="1" dirty="0"/>
              <a:t>Name</a:t>
            </a:r>
            <a:r>
              <a:rPr lang="en-US" altLang="en-US" dirty="0"/>
              <a:t> ≡ </a:t>
            </a:r>
            <a:r>
              <a:rPr lang="en-US" altLang="en-US" i="1" dirty="0"/>
              <a:t>NAME</a:t>
            </a:r>
            <a:r>
              <a:rPr lang="en-US" altLang="en-US" dirty="0"/>
              <a:t> ≡ </a:t>
            </a:r>
            <a:r>
              <a:rPr lang="en-US" altLang="en-US" i="1" dirty="0"/>
              <a:t>name</a:t>
            </a:r>
          </a:p>
          <a:p>
            <a:pPr lvl="1">
              <a:tabLst>
                <a:tab pos="1541860" algn="l"/>
              </a:tabLst>
            </a:pPr>
            <a:r>
              <a:rPr lang="en-US" altLang="en-US" dirty="0"/>
              <a:t>Some people use upper case wherever we use bold font.</a:t>
            </a:r>
          </a:p>
        </p:txBody>
      </p:sp>
    </p:spTree>
    <p:extLst>
      <p:ext uri="{BB962C8B-B14F-4D97-AF65-F5344CB8AC3E}">
        <p14:creationId xmlns:p14="http://schemas.microsoft.com/office/powerpoint/2010/main" val="4115695247"/>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6386" name="Rectangle 3"/>
          <p:cNvSpPr>
            <a:spLocks noGrp="1" noChangeArrowheads="1"/>
          </p:cNvSpPr>
          <p:nvPr>
            <p:ph type="body" idx="1"/>
          </p:nvPr>
        </p:nvSpPr>
        <p:spPr>
          <a:xfrm>
            <a:off x="1719262" y="829866"/>
            <a:ext cx="5689153" cy="36576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SQL allows duplicates in relations as well as in query results.</a:t>
            </a:r>
          </a:p>
          <a:p>
            <a:pPr>
              <a:tabLst>
                <a:tab pos="1541860" algn="l"/>
              </a:tabLst>
            </a:pPr>
            <a:r>
              <a:rPr lang="en-US" altLang="en-US" dirty="0"/>
              <a:t>To force the elimination of duplicates, insert the keyword </a:t>
            </a:r>
            <a:r>
              <a:rPr lang="en-US" altLang="en-US" b="1" dirty="0">
                <a:solidFill>
                  <a:srgbClr val="002060"/>
                </a:solidFill>
              </a:rPr>
              <a:t>distinct</a:t>
            </a:r>
            <a:r>
              <a:rPr lang="en-US" altLang="en-US" b="1" dirty="0">
                <a:solidFill>
                  <a:schemeClr val="tx2"/>
                </a:solidFill>
              </a:rPr>
              <a:t> </a:t>
            </a:r>
            <a:r>
              <a:rPr lang="en-US" altLang="en-US" dirty="0"/>
              <a:t>after select</a:t>
            </a:r>
            <a:r>
              <a:rPr lang="en-US" altLang="en-US" b="1" dirty="0"/>
              <a:t>.</a:t>
            </a:r>
          </a:p>
          <a:p>
            <a:pPr>
              <a:tabLst>
                <a:tab pos="1541860" algn="l"/>
              </a:tabLst>
            </a:pPr>
            <a:r>
              <a:rPr lang="en-US" altLang="en-US" dirty="0"/>
              <a:t>Find the department names of all instructors, and remove duplicates</a:t>
            </a:r>
          </a:p>
          <a:p>
            <a:pPr>
              <a:buNone/>
              <a:tabLst>
                <a:tab pos="1541860" algn="l"/>
              </a:tabLst>
            </a:pPr>
            <a:r>
              <a:rPr lang="en-US" altLang="en-US" dirty="0"/>
              <a:t>		</a:t>
            </a:r>
            <a:r>
              <a:rPr lang="en-US" altLang="en-US" b="1" dirty="0"/>
              <a:t>select distinct </a:t>
            </a:r>
            <a:r>
              <a:rPr lang="en-US" altLang="en-US" i="1" dirty="0"/>
              <a:t>dept_name</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The keyword </a:t>
            </a:r>
            <a:r>
              <a:rPr lang="en-US" altLang="en-US" b="1" dirty="0"/>
              <a:t>all </a:t>
            </a:r>
            <a:r>
              <a:rPr lang="en-US" altLang="en-US" dirty="0"/>
              <a:t>specifies that duplicates should not be removed.</a:t>
            </a:r>
            <a:br>
              <a:rPr lang="en-US" altLang="en-US" dirty="0"/>
            </a:br>
            <a:r>
              <a:rPr lang="en-US" altLang="en-US" sz="600" dirty="0"/>
              <a:t> </a:t>
            </a:r>
          </a:p>
          <a:p>
            <a:pPr>
              <a:buNone/>
              <a:tabLst>
                <a:tab pos="1541860" algn="l"/>
              </a:tabLst>
            </a:pPr>
            <a:r>
              <a:rPr lang="en-US" altLang="en-US" dirty="0"/>
              <a:t>		</a:t>
            </a:r>
            <a:r>
              <a:rPr lang="en-US" altLang="en-US" b="1" dirty="0"/>
              <a:t>select all</a:t>
            </a:r>
            <a:r>
              <a:rPr lang="en-US" altLang="en-US" dirty="0"/>
              <a:t> </a:t>
            </a:r>
            <a:r>
              <a:rPr lang="en-US" altLang="en-US" i="1" dirty="0"/>
              <a:t>dept_name</a:t>
            </a:r>
            <a:br>
              <a:rPr lang="en-US" altLang="en-US" i="1" dirty="0"/>
            </a:br>
            <a:r>
              <a:rPr lang="en-US" altLang="en-US" i="1" dirty="0"/>
              <a:t>	</a:t>
            </a:r>
            <a:r>
              <a:rPr lang="en-US" altLang="en-US" b="1" dirty="0"/>
              <a:t>from </a:t>
            </a:r>
            <a:r>
              <a:rPr lang="en-US" altLang="en-US" i="1" dirty="0"/>
              <a:t>instructor</a:t>
            </a:r>
          </a:p>
        </p:txBody>
      </p:sp>
    </p:spTree>
    <p:extLst>
      <p:ext uri="{BB962C8B-B14F-4D97-AF65-F5344CB8AC3E}">
        <p14:creationId xmlns:p14="http://schemas.microsoft.com/office/powerpoint/2010/main" val="1230071646"/>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7410" name="Rectangle 3"/>
          <p:cNvSpPr>
            <a:spLocks noGrp="1" noChangeArrowheads="1"/>
          </p:cNvSpPr>
          <p:nvPr>
            <p:ph type="body" idx="1"/>
          </p:nvPr>
        </p:nvSpPr>
        <p:spPr>
          <a:xfrm>
            <a:off x="1719263" y="829867"/>
            <a:ext cx="5642545" cy="375127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An asterisk in the select clause denotes “all attributes”</a:t>
            </a:r>
          </a:p>
          <a:p>
            <a:pPr>
              <a:buNone/>
              <a:tabLst>
                <a:tab pos="1541860" algn="l"/>
              </a:tabLst>
            </a:pP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p>
          <a:p>
            <a:pPr>
              <a:tabLst>
                <a:tab pos="1541860" algn="l"/>
              </a:tabLst>
            </a:pPr>
            <a:r>
              <a:rPr lang="en-US" altLang="en-US" dirty="0"/>
              <a:t>An attribute can be a literal  with  no </a:t>
            </a:r>
            <a:r>
              <a:rPr lang="en-US" altLang="en-US" b="1" dirty="0"/>
              <a:t>from  </a:t>
            </a:r>
            <a:r>
              <a:rPr lang="en-US" altLang="en-US" dirty="0"/>
              <a:t>clause</a:t>
            </a:r>
          </a:p>
          <a:p>
            <a:pPr>
              <a:buNone/>
              <a:tabLst>
                <a:tab pos="1541860" algn="l"/>
              </a:tabLst>
            </a:pPr>
            <a:r>
              <a:rPr lang="en-US" altLang="en-US" b="1" dirty="0"/>
              <a:t>			select  </a:t>
            </a:r>
            <a:r>
              <a:rPr lang="en-US" altLang="ja-JP" dirty="0"/>
              <a:t>'</a:t>
            </a:r>
            <a:r>
              <a:rPr lang="en-US" altLang="en-US" dirty="0"/>
              <a:t>437</a:t>
            </a:r>
            <a:r>
              <a:rPr lang="en-US" altLang="ja-JP" dirty="0"/>
              <a:t>'</a:t>
            </a:r>
            <a:endParaRPr lang="en-US" altLang="en-US" dirty="0"/>
          </a:p>
          <a:p>
            <a:pPr lvl="1">
              <a:tabLst>
                <a:tab pos="1541860" algn="l"/>
              </a:tabLst>
            </a:pPr>
            <a:r>
              <a:rPr lang="en-US" altLang="en-US" dirty="0"/>
              <a:t>Results is a table with one column and a single row with value “437”</a:t>
            </a:r>
          </a:p>
          <a:p>
            <a:pPr lvl="1">
              <a:tabLst>
                <a:tab pos="1541860" algn="l"/>
              </a:tabLst>
            </a:pPr>
            <a:r>
              <a:rPr lang="en-US" altLang="en-US" dirty="0"/>
              <a:t>Can give the column a name using:</a:t>
            </a:r>
          </a:p>
          <a:p>
            <a:pPr lvl="1">
              <a:buNone/>
              <a:tabLst>
                <a:tab pos="1541860" algn="l"/>
              </a:tabLst>
            </a:pPr>
            <a:r>
              <a:rPr lang="en-US" altLang="en-US" dirty="0"/>
              <a:t>                    </a:t>
            </a:r>
            <a:r>
              <a:rPr lang="en-US" altLang="en-US" b="1" dirty="0"/>
              <a:t>select </a:t>
            </a:r>
            <a:r>
              <a:rPr lang="en-US" altLang="en-US" dirty="0"/>
              <a:t>'437' </a:t>
            </a:r>
            <a:r>
              <a:rPr lang="en-US" altLang="en-US" b="1" dirty="0"/>
              <a:t>as </a:t>
            </a:r>
            <a:r>
              <a:rPr lang="en-US" altLang="en-US" i="1" dirty="0"/>
              <a:t>FOO</a:t>
            </a:r>
            <a:r>
              <a:rPr lang="en-US" altLang="en-US" dirty="0"/>
              <a:t>	</a:t>
            </a:r>
            <a:endParaRPr lang="en-US" altLang="en-US" i="1" dirty="0"/>
          </a:p>
          <a:p>
            <a:pPr>
              <a:tabLst>
                <a:tab pos="1541860" algn="l"/>
              </a:tabLst>
            </a:pPr>
            <a:r>
              <a:rPr lang="en-US" altLang="en-US" dirty="0"/>
              <a:t>An attribute can be a literal with </a:t>
            </a:r>
            <a:r>
              <a:rPr lang="en-US" altLang="en-US" b="1" dirty="0"/>
              <a:t>from  </a:t>
            </a:r>
            <a:r>
              <a:rPr lang="en-US" altLang="en-US" dirty="0"/>
              <a:t>clause</a:t>
            </a:r>
          </a:p>
          <a:p>
            <a:pPr>
              <a:buNone/>
              <a:tabLst>
                <a:tab pos="1541860" algn="l"/>
              </a:tabLst>
            </a:pPr>
            <a:r>
              <a:rPr lang="en-US" altLang="en-US" b="1" dirty="0"/>
              <a:t>			select  </a:t>
            </a:r>
            <a:r>
              <a:rPr lang="en-US" altLang="en-US" dirty="0"/>
              <a:t>'A'</a:t>
            </a:r>
            <a:br>
              <a:rPr lang="en-US" altLang="en-US" dirty="0"/>
            </a:br>
            <a:r>
              <a:rPr lang="en-US" altLang="en-US" dirty="0"/>
              <a:t>		</a:t>
            </a:r>
            <a:r>
              <a:rPr lang="en-US" altLang="en-US" b="1" dirty="0"/>
              <a:t>from </a:t>
            </a:r>
            <a:r>
              <a:rPr lang="en-US" altLang="en-US" i="1" dirty="0"/>
              <a:t>instructor</a:t>
            </a:r>
          </a:p>
          <a:p>
            <a:pPr lvl="1">
              <a:tabLst>
                <a:tab pos="1541860" algn="l"/>
              </a:tabLst>
            </a:pPr>
            <a:r>
              <a:rPr lang="en-US" altLang="en-US" dirty="0"/>
              <a:t>Result is a table with one column and </a:t>
            </a:r>
            <a:r>
              <a:rPr lang="en-US" altLang="en-US" i="1" dirty="0"/>
              <a:t>N</a:t>
            </a:r>
            <a:r>
              <a:rPr lang="en-US" altLang="en-US" dirty="0"/>
              <a:t> rows (number of tuples in the </a:t>
            </a:r>
            <a:r>
              <a:rPr lang="en-US" altLang="en-US" i="1" dirty="0"/>
              <a:t>instructors</a:t>
            </a:r>
            <a:r>
              <a:rPr lang="en-US" altLang="en-US" dirty="0"/>
              <a:t> table), each row with value “A”</a:t>
            </a:r>
          </a:p>
        </p:txBody>
      </p:sp>
    </p:spTree>
    <p:extLst>
      <p:ext uri="{BB962C8B-B14F-4D97-AF65-F5344CB8AC3E}">
        <p14:creationId xmlns:p14="http://schemas.microsoft.com/office/powerpoint/2010/main" val="1429124170"/>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1719263" y="151274"/>
            <a:ext cx="6057900" cy="457200"/>
          </a:xfrm>
        </p:spPr>
        <p:txBody>
          <a:bodyPr vert="horz" wrap="square" lIns="67866" tIns="33338" rIns="67866" bIns="33338" numCol="1" anchor="ctr" anchorCtr="0" compatLnSpc="1">
            <a:prstTxWarp prst="textNoShape">
              <a:avLst/>
            </a:prstTxWarp>
          </a:bodyPr>
          <a:lstStyle/>
          <a:p>
            <a:r>
              <a:rPr lang="en-US" altLang="en-US" dirty="0"/>
              <a:t>The select Clause (Cont.)</a:t>
            </a:r>
          </a:p>
        </p:txBody>
      </p:sp>
      <p:sp>
        <p:nvSpPr>
          <p:cNvPr id="18434" name="Rectangle 3"/>
          <p:cNvSpPr>
            <a:spLocks noGrp="1" noChangeArrowheads="1"/>
          </p:cNvSpPr>
          <p:nvPr>
            <p:ph type="body" idx="1"/>
          </p:nvPr>
        </p:nvSpPr>
        <p:spPr>
          <a:xfrm>
            <a:off x="1719263" y="829867"/>
            <a:ext cx="5689152" cy="3385518"/>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a:t>
            </a:r>
            <a:r>
              <a:rPr lang="en-US" altLang="en-US" b="1" dirty="0">
                <a:solidFill>
                  <a:srgbClr val="002060"/>
                </a:solidFill>
              </a:rPr>
              <a:t>select</a:t>
            </a:r>
            <a:r>
              <a:rPr lang="en-US" altLang="en-US" dirty="0">
                <a:solidFill>
                  <a:srgbClr val="002060"/>
                </a:solidFill>
              </a:rPr>
              <a:t> </a:t>
            </a:r>
            <a:r>
              <a:rPr lang="en-US" altLang="en-US" dirty="0"/>
              <a:t>clause can contain arithmetic expressions involving the operation, +, –, </a:t>
            </a:r>
            <a:r>
              <a:rPr lang="en-US" altLang="en-US" dirty="0">
                <a:latin typeface="Symbol" panose="05050102010706020507" pitchFamily="18" charset="2"/>
              </a:rPr>
              <a:t></a:t>
            </a:r>
            <a:r>
              <a:rPr lang="en-US" altLang="en-US" dirty="0"/>
              <a:t>, and /, and operating on constants or attributes of tuples.</a:t>
            </a:r>
          </a:p>
          <a:p>
            <a:pPr lvl="1">
              <a:tabLst>
                <a:tab pos="1541860" algn="l"/>
              </a:tabLst>
            </a:pPr>
            <a:r>
              <a:rPr lang="en-US" altLang="en-US" dirty="0"/>
              <a:t>The query: </a:t>
            </a:r>
          </a:p>
          <a:p>
            <a:pPr lvl="1">
              <a:buNone/>
              <a:tabLst>
                <a:tab pos="1541860" algn="l"/>
              </a:tabLst>
            </a:pPr>
            <a:r>
              <a:rPr lang="en-US" altLang="en-US" b="1" dirty="0"/>
              <a:t>	                  select</a:t>
            </a:r>
            <a:r>
              <a:rPr lang="en-US" altLang="en-US" dirty="0"/>
              <a:t> </a:t>
            </a:r>
            <a:r>
              <a:rPr lang="en-US" altLang="en-US" i="1" dirty="0"/>
              <a:t>ID, name, salary/12</a:t>
            </a:r>
            <a:br>
              <a:rPr lang="en-US" altLang="en-US" dirty="0"/>
            </a:br>
            <a:r>
              <a:rPr lang="en-US" altLang="en-US" dirty="0"/>
              <a:t>                  </a:t>
            </a:r>
            <a:r>
              <a:rPr lang="en-US" altLang="en-US" b="1" dirty="0"/>
              <a:t>from </a:t>
            </a:r>
            <a:r>
              <a:rPr lang="en-US" altLang="en-US" i="1" dirty="0"/>
              <a:t>instructor</a:t>
            </a:r>
          </a:p>
          <a:p>
            <a:pPr lvl="1">
              <a:buNone/>
              <a:tabLst>
                <a:tab pos="1541860" algn="l"/>
              </a:tabLst>
            </a:pPr>
            <a:r>
              <a:rPr lang="en-US" altLang="en-US" i="1" dirty="0"/>
              <a:t>	</a:t>
            </a:r>
            <a:r>
              <a:rPr lang="en-US" altLang="en-US" dirty="0"/>
              <a:t>would return a relation that is the same as the </a:t>
            </a:r>
            <a:r>
              <a:rPr lang="en-US" altLang="en-US" i="1" dirty="0"/>
              <a:t>instructor </a:t>
            </a:r>
            <a:r>
              <a:rPr lang="en-US" altLang="en-US" dirty="0"/>
              <a:t>relation, except that the value of the attribute </a:t>
            </a:r>
            <a:r>
              <a:rPr lang="en-US" altLang="en-US" i="1" dirty="0"/>
              <a:t>salary </a:t>
            </a:r>
            <a:r>
              <a:rPr lang="en-US" altLang="en-US" dirty="0"/>
              <a:t>is divided by 12.</a:t>
            </a:r>
          </a:p>
          <a:p>
            <a:pPr lvl="1">
              <a:tabLst>
                <a:tab pos="1541860" algn="l"/>
              </a:tabLst>
            </a:pPr>
            <a:r>
              <a:rPr lang="en-US" altLang="en-US" dirty="0"/>
              <a:t>Can rename “s</a:t>
            </a:r>
            <a:r>
              <a:rPr lang="en-US" altLang="en-US" i="1" dirty="0"/>
              <a:t>alary/12” </a:t>
            </a:r>
            <a:r>
              <a:rPr lang="en-US" altLang="en-US" dirty="0"/>
              <a:t>using the </a:t>
            </a:r>
            <a:r>
              <a:rPr lang="en-US" altLang="en-US" b="1" dirty="0"/>
              <a:t>as </a:t>
            </a:r>
            <a:r>
              <a:rPr lang="en-US" altLang="en-US" dirty="0"/>
              <a:t>clause:</a:t>
            </a:r>
          </a:p>
          <a:p>
            <a:pPr lvl="1">
              <a:buNone/>
              <a:tabLst>
                <a:tab pos="1541860" algn="l"/>
              </a:tabLst>
            </a:pPr>
            <a:r>
              <a:rPr lang="en-US" altLang="en-US" i="1" dirty="0"/>
              <a:t>	        </a:t>
            </a:r>
            <a:r>
              <a:rPr lang="en-US" altLang="en-US" b="1" dirty="0"/>
              <a:t>select </a:t>
            </a:r>
            <a:r>
              <a:rPr lang="en-US" altLang="en-US" i="1" dirty="0"/>
              <a:t>ID, name, salary/12  </a:t>
            </a:r>
            <a:r>
              <a:rPr lang="en-US" altLang="en-US" b="1" dirty="0"/>
              <a:t>as </a:t>
            </a:r>
            <a:r>
              <a:rPr lang="en-US" altLang="en-US" i="1" dirty="0" err="1"/>
              <a:t>monthly_salary</a:t>
            </a:r>
            <a:br>
              <a:rPr lang="en-US" altLang="en-US" i="1" dirty="0"/>
            </a:br>
            <a:endParaRPr lang="en-US" altLang="en-US" dirty="0"/>
          </a:p>
          <a:p>
            <a:pPr lvl="1">
              <a:tabLst>
                <a:tab pos="1541860" algn="l"/>
              </a:tabLst>
            </a:pPr>
            <a:endParaRPr lang="en-US" altLang="en-US" dirty="0"/>
          </a:p>
          <a:p>
            <a:pPr lvl="1">
              <a:buNone/>
              <a:tabLst>
                <a:tab pos="1541860" algn="l"/>
              </a:tabLst>
            </a:pPr>
            <a:endParaRPr lang="en-US" altLang="en-US" dirty="0"/>
          </a:p>
          <a:p>
            <a:pPr>
              <a:buNone/>
              <a:tabLst>
                <a:tab pos="1541860" algn="l"/>
              </a:tabLst>
            </a:pPr>
            <a:endParaRPr lang="en-US" altLang="en-US" dirty="0"/>
          </a:p>
        </p:txBody>
      </p:sp>
    </p:spTree>
    <p:extLst>
      <p:ext uri="{BB962C8B-B14F-4D97-AF65-F5344CB8AC3E}">
        <p14:creationId xmlns:p14="http://schemas.microsoft.com/office/powerpoint/2010/main" val="32002532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0B0C10-7D80-DD4D-A5C0-3ECDA4DBE977}"/>
              </a:ext>
            </a:extLst>
          </p:cNvPr>
          <p:cNvSpPr>
            <a:spLocks noGrp="1"/>
          </p:cNvSpPr>
          <p:nvPr>
            <p:ph idx="1"/>
          </p:nvPr>
        </p:nvSpPr>
        <p:spPr>
          <a:xfrm>
            <a:off x="152400" y="2387940"/>
            <a:ext cx="8839200" cy="2241210"/>
          </a:xfrm>
        </p:spPr>
        <p:txBody>
          <a:bodyPr/>
          <a:lstStyle/>
          <a:p>
            <a:r>
              <a:rPr lang="en-US" sz="1200" dirty="0"/>
              <a:t>Learning SQL, relational algebra, ... ...</a:t>
            </a:r>
          </a:p>
          <a:p>
            <a:pPr lvl="1"/>
            <a:r>
              <a:rPr lang="en-US" sz="1100" dirty="0"/>
              <a:t>There are hundreds of online, interactive tutorials. You learn these concepts by trial, error and practice.</a:t>
            </a:r>
          </a:p>
          <a:p>
            <a:pPr lvl="1"/>
            <a:r>
              <a:rPr lang="en-US" sz="1100" dirty="0"/>
              <a:t>My approach in previous semesters has been to focus on walking through scenarios to demonstrate how to apply the concepts, solve realistic problems, best practices, ... My walking through material you can easily read is a waste of all lecture time.</a:t>
            </a:r>
          </a:p>
          <a:p>
            <a:r>
              <a:rPr lang="en-US" sz="1200" dirty="0"/>
              <a:t>Students have complained that lectures do not prepare them for homework assignments.</a:t>
            </a:r>
          </a:p>
          <a:p>
            <a:pPr lvl="1"/>
            <a:r>
              <a:rPr lang="en-US" sz="1100" dirty="0"/>
              <a:t>Well, that view demonstrates a staggering lack of understanding of the purpose of university education.</a:t>
            </a:r>
          </a:p>
          <a:p>
            <a:pPr lvl="1"/>
            <a:r>
              <a:rPr lang="en-US" sz="1100" dirty="0"/>
              <a:t>My job is to help you grow intellectually, challenge you and prepare you for your future.</a:t>
            </a:r>
          </a:p>
          <a:p>
            <a:pPr lvl="1"/>
            <a:r>
              <a:rPr lang="en-US" sz="1100" dirty="0"/>
              <a:t>The university system and processes condition the faculty and you to act like the purpose of the lectures is to determine</a:t>
            </a:r>
            <a:br>
              <a:rPr lang="en-US" sz="1100" dirty="0"/>
            </a:br>
            <a:r>
              <a:rPr lang="en-US" sz="1100" dirty="0"/>
              <a:t>which students get an A, B, ...</a:t>
            </a:r>
          </a:p>
          <a:p>
            <a:r>
              <a:rPr lang="en-US" sz="1200" dirty="0"/>
              <a:t>That aside, I will cover all necessary material for homework assignments in lectures and recitations.</a:t>
            </a:r>
          </a:p>
          <a:p>
            <a:r>
              <a:rPr lang="en-US" sz="1200" dirty="0"/>
              <a:t>We will sometimes publish HW assignments before covering the material. This provides information for time management.</a:t>
            </a:r>
          </a:p>
        </p:txBody>
      </p:sp>
      <p:sp>
        <p:nvSpPr>
          <p:cNvPr id="3" name="Title 2">
            <a:extLst>
              <a:ext uri="{FF2B5EF4-FFF2-40B4-BE49-F238E27FC236}">
                <a16:creationId xmlns:a16="http://schemas.microsoft.com/office/drawing/2014/main" id="{C3EE884D-2B33-3A46-905C-65556341D4D3}"/>
              </a:ext>
            </a:extLst>
          </p:cNvPr>
          <p:cNvSpPr>
            <a:spLocks noGrp="1"/>
          </p:cNvSpPr>
          <p:nvPr>
            <p:ph type="title"/>
          </p:nvPr>
        </p:nvSpPr>
        <p:spPr/>
        <p:txBody>
          <a:bodyPr/>
          <a:lstStyle/>
          <a:p>
            <a:r>
              <a:rPr lang="en-US" dirty="0"/>
              <a:t>HW 0 and 1 Concepts</a:t>
            </a:r>
          </a:p>
        </p:txBody>
      </p:sp>
      <p:pic>
        <p:nvPicPr>
          <p:cNvPr id="4" name="Picture 3">
            <a:extLst>
              <a:ext uri="{FF2B5EF4-FFF2-40B4-BE49-F238E27FC236}">
                <a16:creationId xmlns:a16="http://schemas.microsoft.com/office/drawing/2014/main" id="{C388261F-EDD9-A047-82A1-A9A96A7317B0}"/>
              </a:ext>
            </a:extLst>
          </p:cNvPr>
          <p:cNvPicPr>
            <a:picLocks noChangeAspect="1"/>
          </p:cNvPicPr>
          <p:nvPr/>
        </p:nvPicPr>
        <p:blipFill>
          <a:blip r:embed="rId2"/>
          <a:stretch>
            <a:fillRect/>
          </a:stretch>
        </p:blipFill>
        <p:spPr>
          <a:xfrm>
            <a:off x="124522" y="481025"/>
            <a:ext cx="8666629" cy="1870209"/>
          </a:xfrm>
          <a:prstGeom prst="rect">
            <a:avLst/>
          </a:prstGeom>
        </p:spPr>
      </p:pic>
    </p:spTree>
    <p:extLst>
      <p:ext uri="{BB962C8B-B14F-4D97-AF65-F5344CB8AC3E}">
        <p14:creationId xmlns:p14="http://schemas.microsoft.com/office/powerpoint/2010/main" val="17013133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The where Clause</a:t>
            </a:r>
          </a:p>
        </p:txBody>
      </p:sp>
      <p:sp>
        <p:nvSpPr>
          <p:cNvPr id="19458" name="Rectangle 3"/>
          <p:cNvSpPr>
            <a:spLocks noGrp="1" noChangeArrowheads="1"/>
          </p:cNvSpPr>
          <p:nvPr>
            <p:ph type="body" idx="1"/>
          </p:nvPr>
        </p:nvSpPr>
        <p:spPr>
          <a:xfrm>
            <a:off x="1719262" y="829866"/>
            <a:ext cx="5769674" cy="3657600"/>
          </a:xfrm>
        </p:spPr>
        <p:txBody>
          <a:bodyPr vert="horz" wrap="square" lIns="67866" tIns="33338" rIns="67866" bIns="33338" numCol="1" anchor="t" anchorCtr="0" compatLnSpc="1">
            <a:prstTxWarp prst="textNoShape">
              <a:avLst/>
            </a:prstTxWarp>
          </a:bodyPr>
          <a:lstStyle/>
          <a:p>
            <a:pPr>
              <a:tabLst>
                <a:tab pos="983456" algn="l"/>
              </a:tabLst>
            </a:pPr>
            <a:r>
              <a:rPr lang="en-US" altLang="en-US" dirty="0"/>
              <a:t>The </a:t>
            </a:r>
            <a:r>
              <a:rPr lang="en-US" altLang="en-US" b="1" dirty="0">
                <a:solidFill>
                  <a:srgbClr val="002060"/>
                </a:solidFill>
              </a:rPr>
              <a:t>where</a:t>
            </a:r>
            <a:r>
              <a:rPr lang="en-US" altLang="en-US" b="1" dirty="0"/>
              <a:t> </a:t>
            </a:r>
            <a:r>
              <a:rPr lang="en-US" altLang="en-US" dirty="0"/>
              <a:t>clause specifies conditions that the result must satisfy</a:t>
            </a:r>
          </a:p>
          <a:p>
            <a:pPr lvl="1">
              <a:tabLst>
                <a:tab pos="983456" algn="l"/>
              </a:tabLst>
            </a:pPr>
            <a:r>
              <a:rPr lang="en-US" altLang="en-US" dirty="0"/>
              <a:t>Corresponds to the selection predicate of the relational algebra.  </a:t>
            </a:r>
          </a:p>
          <a:p>
            <a:pPr>
              <a:tabLst>
                <a:tab pos="983456" algn="l"/>
              </a:tabLst>
            </a:pPr>
            <a:r>
              <a:rPr lang="en-US" altLang="en-US" dirty="0"/>
              <a:t>To find all instructors in Comp. Sci. dept</a:t>
            </a:r>
          </a:p>
          <a:p>
            <a:pPr>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p>
          <a:p>
            <a:pPr>
              <a:tabLst>
                <a:tab pos="983456" algn="l"/>
              </a:tabLst>
            </a:pPr>
            <a:r>
              <a:rPr lang="en-US" altLang="en-US" dirty="0"/>
              <a:t>SQL allows the use of the logical connectives </a:t>
            </a:r>
            <a:r>
              <a:rPr lang="en-US" altLang="en-US" b="1" dirty="0"/>
              <a:t> and, or, </a:t>
            </a:r>
            <a:r>
              <a:rPr lang="en-US" altLang="en-US" dirty="0"/>
              <a:t>and </a:t>
            </a:r>
            <a:r>
              <a:rPr lang="en-US" altLang="en-US" b="1" dirty="0"/>
              <a:t>not </a:t>
            </a:r>
            <a:endParaRPr lang="en-US" altLang="en-US" dirty="0"/>
          </a:p>
          <a:p>
            <a:pPr>
              <a:tabLst>
                <a:tab pos="983456" algn="l"/>
              </a:tabLst>
            </a:pPr>
            <a:r>
              <a:rPr lang="en-US" altLang="en-US" dirty="0"/>
              <a:t>The operands of the logical connectives can be expressions involving the comparison operators &lt;, &lt;=, &gt;, &gt;=, =, and &lt;&gt;.</a:t>
            </a:r>
          </a:p>
          <a:p>
            <a:pPr>
              <a:tabLst>
                <a:tab pos="983456" algn="l"/>
              </a:tabLst>
            </a:pPr>
            <a:r>
              <a:rPr lang="en-US" altLang="en-US" dirty="0"/>
              <a:t>Comparisons can be applied to results of arithmetic expressions</a:t>
            </a:r>
          </a:p>
          <a:p>
            <a:pPr>
              <a:tabLst>
                <a:tab pos="983456" algn="l"/>
              </a:tabLst>
            </a:pPr>
            <a:r>
              <a:rPr lang="en-US" altLang="en-US" dirty="0"/>
              <a:t>To find all instructors in Comp. Sci. dept with salary &gt; 80000</a:t>
            </a:r>
          </a:p>
          <a:p>
            <a:pPr lvl="1">
              <a:buNone/>
              <a:tabLst>
                <a:tab pos="983456" algn="l"/>
              </a:tabLst>
            </a:pPr>
            <a:r>
              <a:rPr lang="en-US" altLang="en-US" b="1" dirty="0"/>
              <a:t>		select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 =</a:t>
            </a:r>
            <a:r>
              <a:rPr lang="en-US" altLang="en-US" dirty="0"/>
              <a:t> </a:t>
            </a:r>
            <a:r>
              <a:rPr lang="en-US" altLang="en-US" i="1" dirty="0"/>
              <a:t>'</a:t>
            </a:r>
            <a:r>
              <a:rPr lang="en-US" altLang="ja-JP" dirty="0"/>
              <a:t>Comp. Sci.'</a:t>
            </a:r>
            <a:r>
              <a:rPr lang="en-US" altLang="ja-JP" i="1" dirty="0"/>
              <a:t>  </a:t>
            </a:r>
            <a:r>
              <a:rPr lang="en-US" altLang="ja-JP" b="1" dirty="0"/>
              <a:t>and </a:t>
            </a:r>
            <a:r>
              <a:rPr lang="en-US" altLang="ja-JP" i="1" dirty="0"/>
              <a:t>salary </a:t>
            </a:r>
            <a:r>
              <a:rPr lang="en-US" altLang="ja-JP" dirty="0"/>
              <a:t>&gt; 80000</a:t>
            </a:r>
          </a:p>
          <a:p>
            <a:pPr>
              <a:buNone/>
              <a:tabLst>
                <a:tab pos="983456" algn="l"/>
              </a:tabLst>
            </a:pPr>
            <a:endParaRPr lang="en-US" altLang="en-US" dirty="0"/>
          </a:p>
        </p:txBody>
      </p:sp>
    </p:spTree>
    <p:extLst>
      <p:ext uri="{BB962C8B-B14F-4D97-AF65-F5344CB8AC3E}">
        <p14:creationId xmlns:p14="http://schemas.microsoft.com/office/powerpoint/2010/main" val="1356071468"/>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a:t>The from Clause</a:t>
            </a:r>
          </a:p>
        </p:txBody>
      </p:sp>
      <p:sp>
        <p:nvSpPr>
          <p:cNvPr id="20482" name="Rectangle 3"/>
          <p:cNvSpPr>
            <a:spLocks noGrp="1" noChangeArrowheads="1"/>
          </p:cNvSpPr>
          <p:nvPr>
            <p:ph type="body" idx="1"/>
          </p:nvPr>
        </p:nvSpPr>
        <p:spPr>
          <a:xfrm>
            <a:off x="1719263" y="829867"/>
            <a:ext cx="5702469" cy="3650694"/>
          </a:xfrm>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dirty="0"/>
              <a:t>The </a:t>
            </a:r>
            <a:r>
              <a:rPr lang="en-US" altLang="en-US" b="1" dirty="0">
                <a:solidFill>
                  <a:srgbClr val="002060"/>
                </a:solidFill>
              </a:rPr>
              <a:t>from</a:t>
            </a:r>
            <a:r>
              <a:rPr lang="en-US" altLang="en-US" b="1" dirty="0"/>
              <a:t> </a:t>
            </a:r>
            <a:r>
              <a:rPr lang="en-US" altLang="en-US" dirty="0"/>
              <a:t>clause lists the relations involved in the query</a:t>
            </a:r>
          </a:p>
          <a:p>
            <a:pPr lvl="1">
              <a:tabLst>
                <a:tab pos="476250" algn="l"/>
                <a:tab pos="1802606" algn="l"/>
              </a:tabLst>
            </a:pPr>
            <a:r>
              <a:rPr lang="en-US" altLang="en-US" dirty="0"/>
              <a:t>Corresponds to the Cartesian product operation of the relational algebra.</a:t>
            </a:r>
          </a:p>
          <a:p>
            <a:pPr>
              <a:tabLst>
                <a:tab pos="476250" algn="l"/>
                <a:tab pos="1802606" algn="l"/>
              </a:tabLst>
            </a:pPr>
            <a:r>
              <a:rPr lang="en-US" altLang="en-US" dirty="0"/>
              <a:t>Find the Cartesian product </a:t>
            </a:r>
            <a:r>
              <a:rPr lang="en-US" altLang="en-US" i="1" dirty="0"/>
              <a:t>instructor X teaches</a:t>
            </a:r>
            <a:endParaRPr lang="en-US" altLang="en-US" dirty="0"/>
          </a:p>
          <a:p>
            <a:pPr>
              <a:buNone/>
              <a:tabLst>
                <a:tab pos="476250" algn="l"/>
                <a:tab pos="1802606" algn="l"/>
              </a:tabLst>
            </a:pPr>
            <a:r>
              <a:rPr lang="en-US" altLang="en-US" b="1" dirty="0"/>
              <a:t>			select </a:t>
            </a:r>
            <a:r>
              <a:rPr lang="en-US" altLang="en-US" dirty="0">
                <a:latin typeface="Symbol" panose="05050102010706020507" pitchFamily="18" charset="2"/>
              </a:rPr>
              <a:t></a:t>
            </a:r>
            <a:br>
              <a:rPr lang="en-US" altLang="en-US" dirty="0"/>
            </a:br>
            <a:r>
              <a:rPr lang="en-US" altLang="en-US" dirty="0"/>
              <a:t>		</a:t>
            </a:r>
            <a:r>
              <a:rPr lang="en-US" altLang="en-US" b="1" dirty="0"/>
              <a:t>from </a:t>
            </a:r>
            <a:r>
              <a:rPr lang="en-US" altLang="en-US" i="1" dirty="0"/>
              <a:t>instructor, teaches</a:t>
            </a:r>
          </a:p>
          <a:p>
            <a:pPr lvl="1">
              <a:tabLst>
                <a:tab pos="476250" algn="l"/>
                <a:tab pos="1802606" algn="l"/>
              </a:tabLst>
            </a:pPr>
            <a:r>
              <a:rPr lang="en-US" altLang="en-US" dirty="0"/>
              <a:t>generates every possible instructor – teaches pair, with all attributes from both relations.</a:t>
            </a:r>
          </a:p>
          <a:p>
            <a:pPr lvl="1">
              <a:tabLst>
                <a:tab pos="476250" algn="l"/>
                <a:tab pos="1802606" algn="l"/>
              </a:tabLst>
            </a:pPr>
            <a:r>
              <a:rPr lang="en-US" altLang="en-US" dirty="0"/>
              <a:t>For common attributes (e.g., </a:t>
            </a:r>
            <a:r>
              <a:rPr lang="en-US" altLang="en-US" i="1" dirty="0"/>
              <a:t>ID</a:t>
            </a:r>
            <a:r>
              <a:rPr lang="en-US" altLang="en-US" dirty="0"/>
              <a:t>), the attributes  in the resulting table are renamed using the  relation name (e.g., </a:t>
            </a:r>
            <a:r>
              <a:rPr lang="en-US" altLang="en-US" i="1" dirty="0"/>
              <a:t>instructor.ID</a:t>
            </a:r>
            <a:r>
              <a:rPr lang="en-US" altLang="en-US" dirty="0"/>
              <a:t>)</a:t>
            </a:r>
          </a:p>
          <a:p>
            <a:pPr>
              <a:tabLst>
                <a:tab pos="476250" algn="l"/>
                <a:tab pos="1802606" algn="l"/>
              </a:tabLst>
            </a:pPr>
            <a:r>
              <a:rPr lang="en-US" altLang="en-US" dirty="0"/>
              <a:t>Cartesian product not very useful directly, but useful combined with where-clause condition (selection operation in relational algebra).</a:t>
            </a:r>
          </a:p>
          <a:p>
            <a:pPr>
              <a:buNone/>
              <a:tabLst>
                <a:tab pos="476250" algn="l"/>
                <a:tab pos="1802606" algn="l"/>
              </a:tabLst>
            </a:pPr>
            <a:r>
              <a:rPr lang="en-US" altLang="en-US" i="1" dirty="0"/>
              <a:t>	</a:t>
            </a:r>
          </a:p>
        </p:txBody>
      </p:sp>
    </p:spTree>
    <p:extLst>
      <p:ext uri="{BB962C8B-B14F-4D97-AF65-F5344CB8AC3E}">
        <p14:creationId xmlns:p14="http://schemas.microsoft.com/office/powerpoint/2010/main" val="1647485601"/>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Examples</a:t>
            </a:r>
          </a:p>
        </p:txBody>
      </p:sp>
      <p:sp>
        <p:nvSpPr>
          <p:cNvPr id="22530" name="Rectangle 3"/>
          <p:cNvSpPr>
            <a:spLocks noGrp="1" noChangeArrowheads="1"/>
          </p:cNvSpPr>
          <p:nvPr>
            <p:ph type="body" idx="1"/>
          </p:nvPr>
        </p:nvSpPr>
        <p:spPr>
          <a:xfrm>
            <a:off x="1719264" y="829867"/>
            <a:ext cx="5722444" cy="3394662"/>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Find the names of all instructors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p>
          <a:p>
            <a:pPr lvl="1">
              <a:buNone/>
              <a:tabLst>
                <a:tab pos="1541860" algn="l"/>
              </a:tabLst>
            </a:pPr>
            <a:r>
              <a:rPr lang="en-US" altLang="en-US" sz="600" dirty="0"/>
              <a:t> </a:t>
            </a:r>
          </a:p>
          <a:p>
            <a:pPr>
              <a:tabLst>
                <a:tab pos="1541860" algn="l"/>
              </a:tabLst>
            </a:pPr>
            <a:r>
              <a:rPr lang="en-US" altLang="en-US" dirty="0"/>
              <a:t>Find the names of all instructors in the Art  department who have taught some course and the </a:t>
            </a:r>
            <a:r>
              <a:rPr lang="en-US" altLang="en-US" dirty="0" err="1"/>
              <a:t>course_id</a:t>
            </a:r>
            <a:endParaRPr lang="en-US" altLang="en-US" dirty="0"/>
          </a:p>
          <a:p>
            <a:pPr lvl="1">
              <a:tabLst>
                <a:tab pos="1541860" algn="l"/>
              </a:tabLst>
            </a:pPr>
            <a:r>
              <a:rPr lang="en-US" altLang="en-US" b="1" dirty="0"/>
              <a:t>select </a:t>
            </a:r>
            <a:r>
              <a:rPr lang="en-US" altLang="en-US" i="1" dirty="0"/>
              <a:t>name, </a:t>
            </a:r>
            <a:r>
              <a:rPr lang="en-US" altLang="en-US" i="1" dirty="0" err="1"/>
              <a:t>course_id</a:t>
            </a:r>
            <a:br>
              <a:rPr lang="en-US" altLang="en-US" i="1" dirty="0"/>
            </a:br>
            <a:r>
              <a:rPr lang="en-US" altLang="en-US" b="1" dirty="0"/>
              <a:t>from </a:t>
            </a:r>
            <a:r>
              <a:rPr lang="en-US" altLang="en-US" i="1" dirty="0"/>
              <a:t>instructor , teaches</a:t>
            </a:r>
            <a:br>
              <a:rPr lang="en-US" altLang="en-US" i="1" dirty="0"/>
            </a:br>
            <a:r>
              <a:rPr lang="en-US" altLang="en-US" b="1" dirty="0"/>
              <a:t>where </a:t>
            </a:r>
            <a:r>
              <a:rPr lang="en-US" altLang="en-US" i="1" dirty="0"/>
              <a:t>instructor.ID = teaches.ID  </a:t>
            </a:r>
            <a:r>
              <a:rPr lang="en-US" altLang="en-US" b="1" i="1" dirty="0"/>
              <a:t>and</a:t>
            </a:r>
            <a:r>
              <a:rPr lang="en-US" altLang="en-US" i="1" dirty="0"/>
              <a:t>  instructor. dept_name = </a:t>
            </a:r>
            <a:r>
              <a:rPr lang="en-US" altLang="en-US" dirty="0"/>
              <a:t>'Art'</a:t>
            </a:r>
          </a:p>
          <a:p>
            <a:pPr lvl="1">
              <a:buNone/>
              <a:tabLst>
                <a:tab pos="1541860" algn="l"/>
              </a:tabLst>
            </a:pPr>
            <a:endParaRPr lang="en-US" altLang="en-US" dirty="0"/>
          </a:p>
        </p:txBody>
      </p:sp>
    </p:spTree>
    <p:extLst>
      <p:ext uri="{BB962C8B-B14F-4D97-AF65-F5344CB8AC3E}">
        <p14:creationId xmlns:p14="http://schemas.microsoft.com/office/powerpoint/2010/main" val="105666588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1719263" y="142250"/>
            <a:ext cx="6057900" cy="457200"/>
          </a:xfrm>
        </p:spPr>
        <p:txBody>
          <a:bodyPr vert="horz" wrap="square" lIns="67866" tIns="33338" rIns="67866" bIns="33338" numCol="1" anchor="ctr" anchorCtr="0" compatLnSpc="1">
            <a:prstTxWarp prst="textNoShape">
              <a:avLst/>
            </a:prstTxWarp>
          </a:bodyPr>
          <a:lstStyle/>
          <a:p>
            <a:r>
              <a:rPr lang="en-US" altLang="en-US" dirty="0"/>
              <a:t>The Rename Operation</a:t>
            </a:r>
          </a:p>
        </p:txBody>
      </p:sp>
      <p:sp>
        <p:nvSpPr>
          <p:cNvPr id="23554" name="Rectangle 3"/>
          <p:cNvSpPr>
            <a:spLocks noGrp="1" noChangeArrowheads="1"/>
          </p:cNvSpPr>
          <p:nvPr>
            <p:ph type="body" idx="1"/>
          </p:nvPr>
        </p:nvSpPr>
        <p:spPr>
          <a:xfrm>
            <a:off x="1719262" y="866443"/>
            <a:ext cx="5820623" cy="25559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SQL allows renaming relations and attributes using the </a:t>
            </a:r>
            <a:r>
              <a:rPr lang="en-US" altLang="en-US" b="1" dirty="0"/>
              <a:t>as </a:t>
            </a:r>
            <a:r>
              <a:rPr lang="en-US" altLang="en-US" dirty="0"/>
              <a:t>clause:</a:t>
            </a:r>
          </a:p>
          <a:p>
            <a:pPr>
              <a:buNone/>
              <a:tabLst>
                <a:tab pos="1541860" algn="l"/>
              </a:tabLst>
            </a:pPr>
            <a:r>
              <a:rPr lang="en-US" altLang="en-US" i="1" dirty="0"/>
              <a:t>		old-name </a:t>
            </a:r>
            <a:r>
              <a:rPr lang="en-US" altLang="en-US" b="1" dirty="0"/>
              <a:t>as</a:t>
            </a:r>
            <a:r>
              <a:rPr lang="en-US" altLang="en-US" i="1" dirty="0"/>
              <a:t> new-name</a:t>
            </a:r>
            <a:br>
              <a:rPr lang="en-US" altLang="en-US" dirty="0"/>
            </a:br>
            <a:r>
              <a:rPr lang="en-US" altLang="en-US" sz="600" dirty="0"/>
              <a:t> </a:t>
            </a:r>
          </a:p>
          <a:p>
            <a:pPr>
              <a:tabLst>
                <a:tab pos="1541860" algn="l"/>
              </a:tabLst>
            </a:pPr>
            <a:r>
              <a:rPr lang="en-US" altLang="en-US" dirty="0"/>
              <a:t>Find the names of all instructors who have a higher salary than </a:t>
            </a:r>
            <a:br>
              <a:rPr lang="en-US" altLang="en-US" dirty="0"/>
            </a:br>
            <a:r>
              <a:rPr lang="en-US" altLang="en-US" dirty="0"/>
              <a:t>some instructor in 'Comp. Sci'.</a:t>
            </a:r>
          </a:p>
          <a:p>
            <a:pPr lvl="1">
              <a:tabLst>
                <a:tab pos="1541860" algn="l"/>
              </a:tabLst>
            </a:pPr>
            <a:r>
              <a:rPr lang="en-US" altLang="en-US" b="1" dirty="0"/>
              <a:t>select distinct </a:t>
            </a:r>
            <a:r>
              <a:rPr lang="en-US" altLang="en-US" i="1" dirty="0"/>
              <a:t>T.name</a:t>
            </a:r>
            <a:br>
              <a:rPr lang="en-US" altLang="en-US" i="1" dirty="0"/>
            </a:br>
            <a:r>
              <a:rPr lang="en-US" altLang="en-US" b="1" dirty="0"/>
              <a:t>from </a:t>
            </a:r>
            <a:r>
              <a:rPr lang="en-US" altLang="en-US" i="1" dirty="0"/>
              <a:t>instructor </a:t>
            </a:r>
            <a:r>
              <a:rPr lang="en-US" altLang="en-US" b="1" dirty="0"/>
              <a:t>as </a:t>
            </a:r>
            <a:r>
              <a:rPr lang="en-US" altLang="en-US" i="1" dirty="0"/>
              <a:t>T, instructor </a:t>
            </a:r>
            <a:r>
              <a:rPr lang="en-US" altLang="en-US" b="1" dirty="0"/>
              <a:t>as </a:t>
            </a:r>
            <a:r>
              <a:rPr lang="en-US" altLang="en-US" i="1" dirty="0"/>
              <a:t>S</a:t>
            </a:r>
            <a:br>
              <a:rPr lang="en-US" altLang="en-US" i="1" dirty="0"/>
            </a:br>
            <a:r>
              <a:rPr lang="en-US" altLang="en-US" b="1" dirty="0"/>
              <a:t>where </a:t>
            </a:r>
            <a:r>
              <a:rPr lang="en-US" altLang="en-US" i="1" dirty="0" err="1"/>
              <a:t>T.salary</a:t>
            </a:r>
            <a:r>
              <a:rPr lang="en-US" altLang="en-US" i="1" dirty="0"/>
              <a:t> &gt; </a:t>
            </a:r>
            <a:r>
              <a:rPr lang="en-US" altLang="en-US" i="1" dirty="0" err="1"/>
              <a:t>S.salary</a:t>
            </a:r>
            <a:r>
              <a:rPr lang="en-US" altLang="en-US" i="1" dirty="0"/>
              <a:t> </a:t>
            </a:r>
            <a:r>
              <a:rPr lang="en-US" altLang="en-US" b="1" dirty="0"/>
              <a:t>and </a:t>
            </a:r>
            <a:r>
              <a:rPr lang="en-US" altLang="en-US" i="1" dirty="0" err="1"/>
              <a:t>S.dept_name</a:t>
            </a:r>
            <a:r>
              <a:rPr lang="en-US" altLang="en-US" i="1" dirty="0"/>
              <a:t> = 'Comp. Sci.’</a:t>
            </a:r>
          </a:p>
          <a:p>
            <a:pPr lvl="1">
              <a:buNone/>
              <a:tabLst>
                <a:tab pos="1541860" algn="l"/>
              </a:tabLst>
            </a:pPr>
            <a:r>
              <a:rPr lang="en-US" altLang="en-US" sz="600" dirty="0"/>
              <a:t> </a:t>
            </a:r>
          </a:p>
          <a:p>
            <a:pPr>
              <a:tabLst>
                <a:tab pos="1541860" algn="l"/>
              </a:tabLst>
            </a:pPr>
            <a:r>
              <a:rPr lang="en-US" altLang="en-US" dirty="0"/>
              <a:t>Keyword </a:t>
            </a:r>
            <a:r>
              <a:rPr lang="en-US" altLang="en-US" b="1" dirty="0"/>
              <a:t>as</a:t>
            </a:r>
            <a:r>
              <a:rPr lang="en-US" altLang="en-US" dirty="0"/>
              <a:t> is optional and may be omitted</a:t>
            </a:r>
            <a:br>
              <a:rPr lang="en-US" altLang="en-US" dirty="0"/>
            </a:br>
            <a:r>
              <a:rPr lang="en-US" altLang="en-US" dirty="0"/>
              <a:t>              </a:t>
            </a:r>
            <a:r>
              <a:rPr lang="en-US" altLang="en-US" i="1" dirty="0"/>
              <a:t>instructor </a:t>
            </a:r>
            <a:r>
              <a:rPr lang="en-US" altLang="en-US" b="1" dirty="0"/>
              <a:t>as </a:t>
            </a:r>
            <a:r>
              <a:rPr lang="en-US" altLang="en-US" i="1" dirty="0"/>
              <a:t>T ≡ instructor</a:t>
            </a:r>
            <a:r>
              <a:rPr lang="en-US" altLang="en-US" b="1" dirty="0"/>
              <a:t> </a:t>
            </a:r>
            <a:r>
              <a:rPr lang="en-US" altLang="en-US" i="1" dirty="0"/>
              <a:t>T</a:t>
            </a:r>
            <a:endParaRPr lang="en-US" altLang="en-US" dirty="0"/>
          </a:p>
        </p:txBody>
      </p:sp>
    </p:spTree>
    <p:extLst>
      <p:ext uri="{BB962C8B-B14F-4D97-AF65-F5344CB8AC3E}">
        <p14:creationId xmlns:p14="http://schemas.microsoft.com/office/powerpoint/2010/main" val="1094581135"/>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dirty="0"/>
              <a:t>Null Values</a:t>
            </a:r>
          </a:p>
        </p:txBody>
      </p:sp>
      <p:sp>
        <p:nvSpPr>
          <p:cNvPr id="33794" name="Rectangle 3"/>
          <p:cNvSpPr>
            <a:spLocks noGrp="1" noChangeArrowheads="1"/>
          </p:cNvSpPr>
          <p:nvPr>
            <p:ph type="body" idx="1"/>
          </p:nvPr>
        </p:nvSpPr>
        <p:spPr>
          <a:xfrm>
            <a:off x="1719263" y="829866"/>
            <a:ext cx="5709127" cy="3486102"/>
          </a:xfrm>
        </p:spPr>
        <p:txBody>
          <a:bodyPr/>
          <a:lstStyle/>
          <a:p>
            <a:r>
              <a:rPr lang="en-US" altLang="en-US" dirty="0"/>
              <a:t>It is possible for tuples to have a null value, denoted by </a:t>
            </a:r>
            <a:r>
              <a:rPr lang="en-US" altLang="en-US" b="1" dirty="0"/>
              <a:t>null</a:t>
            </a:r>
            <a:r>
              <a:rPr lang="en-US" altLang="en-US" dirty="0"/>
              <a:t>, for some of their attributes</a:t>
            </a:r>
          </a:p>
          <a:p>
            <a:r>
              <a:rPr lang="en-US" altLang="en-US" b="1" dirty="0"/>
              <a:t>null</a:t>
            </a:r>
            <a:r>
              <a:rPr lang="en-US" altLang="en-US" dirty="0"/>
              <a:t> signifies an </a:t>
            </a:r>
            <a:r>
              <a:rPr lang="en-US" altLang="en-US" dirty="0">
                <a:solidFill>
                  <a:srgbClr val="FF0000"/>
                </a:solidFill>
              </a:rPr>
              <a:t>unknown value </a:t>
            </a:r>
            <a:r>
              <a:rPr lang="en-US" altLang="en-US" dirty="0"/>
              <a:t>or that a </a:t>
            </a:r>
            <a:r>
              <a:rPr lang="en-US" altLang="en-US" dirty="0">
                <a:solidFill>
                  <a:srgbClr val="FF0000"/>
                </a:solidFill>
              </a:rPr>
              <a:t>value does not exist</a:t>
            </a:r>
            <a:r>
              <a:rPr lang="en-US" altLang="en-US" dirty="0"/>
              <a:t>.</a:t>
            </a:r>
          </a:p>
          <a:p>
            <a:r>
              <a:rPr lang="en-US" altLang="en-US" dirty="0"/>
              <a:t>The result of any arithmetic expression involving </a:t>
            </a:r>
            <a:r>
              <a:rPr lang="en-US" altLang="en-US" b="1" dirty="0"/>
              <a:t>null</a:t>
            </a:r>
            <a:r>
              <a:rPr lang="en-US" altLang="en-US" dirty="0"/>
              <a:t> is </a:t>
            </a:r>
            <a:r>
              <a:rPr lang="en-US" altLang="en-US" b="1" dirty="0"/>
              <a:t>null</a:t>
            </a:r>
          </a:p>
          <a:p>
            <a:pPr lvl="1"/>
            <a:r>
              <a:rPr lang="en-US" altLang="en-US" dirty="0"/>
              <a:t>Example:  5 + </a:t>
            </a:r>
            <a:r>
              <a:rPr lang="en-US" altLang="en-US" b="1" dirty="0"/>
              <a:t>null</a:t>
            </a:r>
            <a:r>
              <a:rPr lang="en-US" altLang="en-US" dirty="0"/>
              <a:t>  returns </a:t>
            </a:r>
            <a:r>
              <a:rPr lang="en-US" altLang="en-US" b="1" dirty="0"/>
              <a:t>null</a:t>
            </a:r>
          </a:p>
          <a:p>
            <a:r>
              <a:rPr lang="en-US" altLang="en-US" dirty="0"/>
              <a:t>The predicate  </a:t>
            </a:r>
            <a:r>
              <a:rPr lang="en-US" altLang="en-US" b="1" dirty="0"/>
              <a:t>is null</a:t>
            </a:r>
            <a:r>
              <a:rPr lang="en-US" altLang="en-US" dirty="0"/>
              <a:t> can be used to check for null values.</a:t>
            </a:r>
          </a:p>
          <a:p>
            <a:pPr lvl="1"/>
            <a:r>
              <a:rPr lang="en-US" altLang="en-US" dirty="0"/>
              <a:t>Example: Find all instructors whose salary is null</a:t>
            </a:r>
            <a:r>
              <a:rPr lang="en-US" altLang="en-US" i="1" dirty="0"/>
              <a:t>.</a:t>
            </a:r>
          </a:p>
          <a:p>
            <a:pPr>
              <a:buFont typeface="Monotype Sorts" charset="2"/>
              <a:buNone/>
            </a:pPr>
            <a:r>
              <a:rPr lang="en-US" altLang="en-US" b="1" dirty="0"/>
              <a:t>		select</a:t>
            </a:r>
            <a:r>
              <a:rPr lang="en-US" altLang="en-US" i="1" dirty="0"/>
              <a:t> name</a:t>
            </a:r>
            <a:br>
              <a:rPr lang="en-US" altLang="en-US" i="1" dirty="0"/>
            </a:br>
            <a:r>
              <a:rPr lang="en-US" altLang="en-US" i="1" dirty="0"/>
              <a:t>	</a:t>
            </a:r>
            <a:r>
              <a:rPr lang="en-US" altLang="en-US" b="1" dirty="0"/>
              <a:t>from</a:t>
            </a:r>
            <a:r>
              <a:rPr lang="en-US" altLang="en-US" i="1" dirty="0"/>
              <a:t> instructor</a:t>
            </a:r>
            <a:br>
              <a:rPr lang="en-US" altLang="en-US" i="1" dirty="0"/>
            </a:br>
            <a:r>
              <a:rPr lang="en-US" altLang="en-US" i="1" dirty="0"/>
              <a:t>	</a:t>
            </a:r>
            <a:r>
              <a:rPr lang="en-US" altLang="en-US" b="1" dirty="0"/>
              <a:t>where </a:t>
            </a:r>
            <a:r>
              <a:rPr lang="en-US" altLang="en-US" i="1" dirty="0"/>
              <a:t>salary </a:t>
            </a:r>
            <a:r>
              <a:rPr lang="en-US" altLang="en-US" b="1" dirty="0"/>
              <a:t>is null</a:t>
            </a:r>
            <a:endParaRPr lang="en-US" altLang="en-US" dirty="0"/>
          </a:p>
          <a:p>
            <a:r>
              <a:rPr lang="en-US" altLang="en-US" dirty="0"/>
              <a:t>The predicate </a:t>
            </a:r>
            <a:r>
              <a:rPr lang="en-US" altLang="en-US" b="1" dirty="0"/>
              <a:t>is not null </a:t>
            </a:r>
            <a:r>
              <a:rPr lang="en-US" altLang="en-US" dirty="0"/>
              <a:t>succeeds if the value on which it is applied is not null.</a:t>
            </a:r>
          </a:p>
          <a:p>
            <a:endParaRPr lang="en-US" altLang="en-US" dirty="0"/>
          </a:p>
        </p:txBody>
      </p:sp>
      <p:sp>
        <p:nvSpPr>
          <p:cNvPr id="2" name="TextBox 1">
            <a:extLst>
              <a:ext uri="{FF2B5EF4-FFF2-40B4-BE49-F238E27FC236}">
                <a16:creationId xmlns:a16="http://schemas.microsoft.com/office/drawing/2014/main" id="{C10F13E3-6C26-7444-97B5-7FD0364598F2}"/>
              </a:ext>
            </a:extLst>
          </p:cNvPr>
          <p:cNvSpPr txBox="1"/>
          <p:nvPr/>
        </p:nvSpPr>
        <p:spPr>
          <a:xfrm>
            <a:off x="768350" y="3677198"/>
            <a:ext cx="4785284"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NULL is an extremely important concept.</a:t>
            </a:r>
          </a:p>
          <a:p>
            <a:pPr marL="285750" indent="-285750">
              <a:buFont typeface="Arial" panose="020B0604020202020204" pitchFamily="34" charset="0"/>
              <a:buChar char="•"/>
            </a:pPr>
            <a:r>
              <a:rPr lang="en-US" dirty="0">
                <a:solidFill>
                  <a:srgbClr val="FF0000"/>
                </a:solidFill>
              </a:rPr>
              <a:t>You will find it hard to understand for a while.</a:t>
            </a:r>
          </a:p>
        </p:txBody>
      </p:sp>
    </p:spTree>
    <p:extLst>
      <p:ext uri="{BB962C8B-B14F-4D97-AF65-F5344CB8AC3E}">
        <p14:creationId xmlns:p14="http://schemas.microsoft.com/office/powerpoint/2010/main" val="4600429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796654" y="90488"/>
            <a:ext cx="6057900" cy="457200"/>
          </a:xfrm>
        </p:spPr>
        <p:txBody>
          <a:bodyPr/>
          <a:lstStyle/>
          <a:p>
            <a:r>
              <a:rPr lang="en-US" altLang="en-US" dirty="0"/>
              <a:t>Null Values (Cont.)</a:t>
            </a:r>
          </a:p>
        </p:txBody>
      </p:sp>
      <p:sp>
        <p:nvSpPr>
          <p:cNvPr id="34818" name="Rectangle 3"/>
          <p:cNvSpPr>
            <a:spLocks noGrp="1" noChangeArrowheads="1"/>
          </p:cNvSpPr>
          <p:nvPr>
            <p:ph type="body" idx="1"/>
          </p:nvPr>
        </p:nvSpPr>
        <p:spPr>
          <a:xfrm>
            <a:off x="1722268" y="829867"/>
            <a:ext cx="5672832" cy="3614118"/>
          </a:xfrm>
        </p:spPr>
        <p:txBody>
          <a:bodyPr/>
          <a:lstStyle/>
          <a:p>
            <a:r>
              <a:rPr lang="en-US" altLang="en-US" dirty="0"/>
              <a:t>SQL treats as </a:t>
            </a:r>
            <a:r>
              <a:rPr lang="en-US" altLang="en-US" b="1" dirty="0"/>
              <a:t>unknown</a:t>
            </a:r>
            <a:r>
              <a:rPr lang="en-US" altLang="en-US" dirty="0"/>
              <a:t> the result of any comparison involving a null value (other than predicates </a:t>
            </a:r>
            <a:r>
              <a:rPr lang="en-US" altLang="en-US" b="1" dirty="0"/>
              <a:t>is null </a:t>
            </a:r>
            <a:r>
              <a:rPr lang="en-US" altLang="en-US" dirty="0"/>
              <a:t>and  </a:t>
            </a:r>
            <a:r>
              <a:rPr lang="en-US" altLang="en-US" b="1" dirty="0"/>
              <a:t>is not null</a:t>
            </a:r>
            <a:r>
              <a:rPr lang="en-US" altLang="en-US" dirty="0"/>
              <a:t>).</a:t>
            </a:r>
          </a:p>
          <a:p>
            <a:pPr lvl="1"/>
            <a:r>
              <a:rPr lang="en-US" altLang="en-US" dirty="0"/>
              <a:t>Example</a:t>
            </a:r>
            <a:r>
              <a:rPr lang="en-US" altLang="en-US" i="1" dirty="0"/>
              <a:t>: 5 &lt;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&lt;&gt;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 </a:t>
            </a:r>
            <a:r>
              <a:rPr lang="en-US" altLang="en-US" b="1" dirty="0"/>
              <a:t>null</a:t>
            </a:r>
            <a:endParaRPr lang="en-US" altLang="en-US" dirty="0"/>
          </a:p>
          <a:p>
            <a:r>
              <a:rPr lang="en-US" altLang="en-US" dirty="0"/>
              <a:t>The predicate in a </a:t>
            </a:r>
            <a:r>
              <a:rPr lang="en-US" altLang="en-US" b="1" dirty="0"/>
              <a:t>where</a:t>
            </a:r>
            <a:r>
              <a:rPr lang="en-US" altLang="en-US" dirty="0"/>
              <a:t> clause can involve Boolean operations (</a:t>
            </a:r>
            <a:r>
              <a:rPr lang="en-US" altLang="en-US" b="1" dirty="0"/>
              <a:t>and</a:t>
            </a:r>
            <a:r>
              <a:rPr lang="en-US" altLang="en-US" dirty="0"/>
              <a:t>, </a:t>
            </a:r>
            <a:r>
              <a:rPr lang="en-US" altLang="en-US" b="1" dirty="0"/>
              <a:t>or</a:t>
            </a:r>
            <a:r>
              <a:rPr lang="en-US" altLang="en-US" dirty="0"/>
              <a:t>, </a:t>
            </a:r>
            <a:r>
              <a:rPr lang="en-US" altLang="en-US" b="1" dirty="0"/>
              <a:t>not</a:t>
            </a:r>
            <a:r>
              <a:rPr lang="en-US" altLang="en-US" dirty="0"/>
              <a:t>); thus the definitions of the Boolean operations need to be  extended to deal with the value </a:t>
            </a:r>
            <a:r>
              <a:rPr lang="en-US" altLang="en-US" b="1" dirty="0"/>
              <a:t>unknown</a:t>
            </a:r>
            <a:r>
              <a:rPr lang="en-US" altLang="en-US" dirty="0"/>
              <a:t>.</a:t>
            </a:r>
          </a:p>
          <a:p>
            <a:pPr lvl="1"/>
            <a:r>
              <a:rPr lang="en-US" altLang="en-US" b="1" dirty="0"/>
              <a:t>and </a:t>
            </a:r>
            <a:r>
              <a:rPr lang="en-US" altLang="en-US" dirty="0"/>
              <a:t>:</a:t>
            </a:r>
            <a:r>
              <a:rPr lang="en-US" altLang="en-US" i="1" dirty="0"/>
              <a:t> (true</a:t>
            </a:r>
            <a:r>
              <a:rPr lang="en-US" altLang="en-US" b="1" dirty="0"/>
              <a:t> and </a:t>
            </a:r>
            <a:r>
              <a:rPr lang="en-US" altLang="en-US" i="1" dirty="0"/>
              <a:t>unknown)  = unknown,    </a:t>
            </a:r>
            <a:br>
              <a:rPr lang="en-US" altLang="en-US" i="1" dirty="0"/>
            </a:br>
            <a:r>
              <a:rPr lang="en-US" altLang="en-US" i="1" dirty="0"/>
              <a:t>          (false</a:t>
            </a:r>
            <a:r>
              <a:rPr lang="en-US" altLang="en-US" b="1" dirty="0"/>
              <a:t> and </a:t>
            </a:r>
            <a:r>
              <a:rPr lang="en-US" altLang="en-US" i="1" dirty="0"/>
              <a:t>unknown) = false,</a:t>
            </a:r>
            <a:br>
              <a:rPr lang="en-US" altLang="en-US" i="1" dirty="0"/>
            </a:br>
            <a:r>
              <a:rPr lang="en-US" altLang="en-US" i="1" dirty="0"/>
              <a:t>          (unknown </a:t>
            </a:r>
            <a:r>
              <a:rPr lang="en-US" altLang="en-US" b="1" dirty="0"/>
              <a:t>and</a:t>
            </a:r>
            <a:r>
              <a:rPr lang="en-US" altLang="en-US" i="1" dirty="0"/>
              <a:t> unknown) = unknown</a:t>
            </a:r>
            <a:endParaRPr lang="en-US" altLang="en-US" dirty="0"/>
          </a:p>
          <a:p>
            <a:pPr lvl="1"/>
            <a:r>
              <a:rPr lang="en-US" altLang="en-US" b="1" dirty="0"/>
              <a:t>or:    </a:t>
            </a: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true</a:t>
            </a:r>
            <a:r>
              <a:rPr lang="en-US" altLang="en-US" dirty="0"/>
              <a:t>)   = </a:t>
            </a:r>
            <a:r>
              <a:rPr lang="en-US" altLang="en-US" i="1" dirty="0"/>
              <a:t>true</a:t>
            </a:r>
            <a:r>
              <a:rPr lang="en-US" altLang="en-US" dirty="0"/>
              <a:t>,</a:t>
            </a:r>
            <a:br>
              <a:rPr lang="en-US" altLang="en-US" dirty="0"/>
            </a:b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false</a:t>
            </a:r>
            <a:r>
              <a:rPr lang="en-US" altLang="en-US" dirty="0"/>
              <a:t>)  = </a:t>
            </a:r>
            <a:r>
              <a:rPr lang="en-US" altLang="en-US" i="1" dirty="0"/>
              <a:t>unknown</a:t>
            </a:r>
            <a:br>
              <a:rPr lang="en-US" altLang="en-US" dirty="0"/>
            </a:br>
            <a:r>
              <a:rPr lang="en-US" altLang="en-US" dirty="0"/>
              <a:t>          (</a:t>
            </a:r>
            <a:r>
              <a:rPr lang="en-US" altLang="en-US" i="1" dirty="0"/>
              <a:t>unknown </a:t>
            </a:r>
            <a:r>
              <a:rPr lang="en-US" altLang="en-US" b="1" dirty="0"/>
              <a:t>or</a:t>
            </a:r>
            <a:r>
              <a:rPr lang="en-US" altLang="en-US" i="1" dirty="0"/>
              <a:t> unknown) = unknown</a:t>
            </a:r>
          </a:p>
          <a:p>
            <a:r>
              <a:rPr lang="en-US" altLang="en-US" dirty="0"/>
              <a:t>Result of </a:t>
            </a:r>
            <a:r>
              <a:rPr lang="en-US" altLang="en-US" b="1" dirty="0"/>
              <a:t>where </a:t>
            </a:r>
            <a:r>
              <a:rPr lang="en-US" altLang="en-US" dirty="0"/>
              <a:t>clause predicate is treated as </a:t>
            </a:r>
            <a:r>
              <a:rPr lang="en-US" altLang="en-US" i="1" dirty="0"/>
              <a:t>false </a:t>
            </a:r>
            <a:r>
              <a:rPr lang="en-US" altLang="en-US" dirty="0"/>
              <a:t>if it evaluates to </a:t>
            </a:r>
            <a:r>
              <a:rPr lang="en-US" altLang="en-US" i="1" dirty="0"/>
              <a:t>unknown</a:t>
            </a:r>
            <a:endParaRPr lang="en-US" altLang="en-US" dirty="0"/>
          </a:p>
        </p:txBody>
      </p:sp>
    </p:spTree>
    <p:extLst>
      <p:ext uri="{BB962C8B-B14F-4D97-AF65-F5344CB8AC3E}">
        <p14:creationId xmlns:p14="http://schemas.microsoft.com/office/powerpoint/2010/main" val="811247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3477829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1899679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kumimoji="1" lang="en-US" altLang="en-US" sz="1275" b="1" dirty="0">
                <a:solidFill>
                  <a:srgbClr val="000000"/>
                </a:solidFill>
              </a:rPr>
              <a:t>delete from </a:t>
            </a:r>
            <a:r>
              <a:rPr kumimoji="1" lang="en-US" altLang="en-US" sz="1275" i="1" dirty="0">
                <a:solidFill>
                  <a:srgbClr val="000000"/>
                </a:solidFill>
              </a:rPr>
              <a:t>instructor</a:t>
            </a:r>
          </a:p>
          <a:p>
            <a:pPr defTabSz="685800"/>
            <a:r>
              <a:rPr kumimoji="1" lang="en-US" altLang="en-US" sz="1275" b="1" dirty="0">
                <a:solidFill>
                  <a:srgbClr val="000000"/>
                </a:solidFill>
              </a:rPr>
              <a:t>where </a:t>
            </a:r>
            <a:r>
              <a:rPr kumimoji="1" lang="en-US" altLang="en-US" sz="1275" i="1" dirty="0">
                <a:solidFill>
                  <a:srgbClr val="000000"/>
                </a:solidFill>
              </a:rPr>
              <a:t>salary </a:t>
            </a:r>
            <a:r>
              <a:rPr kumimoji="1" lang="en-US" altLang="en-US" sz="1275" dirty="0">
                <a:solidFill>
                  <a:srgbClr val="000000"/>
                </a:solidFill>
              </a:rPr>
              <a:t>&lt; (</a:t>
            </a:r>
            <a:r>
              <a:rPr kumimoji="1" lang="en-US" altLang="en-US" sz="1275" b="1" dirty="0">
                <a:solidFill>
                  <a:srgbClr val="000000"/>
                </a:solidFill>
              </a:rPr>
              <a:t>select </a:t>
            </a:r>
            <a:r>
              <a:rPr kumimoji="1" lang="en-US" altLang="en-US" sz="1275" b="1" dirty="0" err="1">
                <a:solidFill>
                  <a:srgbClr val="000000"/>
                </a:solidFill>
              </a:rPr>
              <a:t>avg</a:t>
            </a:r>
            <a:r>
              <a:rPr kumimoji="1" lang="en-US" altLang="en-US" sz="1275" b="1" dirty="0">
                <a:solidFill>
                  <a:srgbClr val="000000"/>
                </a:solidFill>
              </a:rPr>
              <a:t> </a:t>
            </a:r>
            <a:r>
              <a:rPr kumimoji="1" lang="en-US" altLang="en-US" sz="1275" dirty="0">
                <a:solidFill>
                  <a:srgbClr val="000000"/>
                </a:solidFill>
              </a:rPr>
              <a:t>(</a:t>
            </a:r>
            <a:r>
              <a:rPr kumimoji="1" lang="en-US" altLang="en-US" sz="1275" i="1" dirty="0">
                <a:solidFill>
                  <a:srgbClr val="000000"/>
                </a:solidFill>
              </a:rPr>
              <a:t>salary</a:t>
            </a:r>
            <a:r>
              <a:rPr kumimoji="1" lang="en-US" altLang="en-US" sz="1275" dirty="0">
                <a:solidFill>
                  <a:srgbClr val="000000"/>
                </a:solidFill>
              </a:rPr>
              <a:t>) </a:t>
            </a:r>
          </a:p>
          <a:p>
            <a:pPr defTabSz="685800"/>
            <a:r>
              <a:rPr kumimoji="1" lang="en-US" altLang="en-US" sz="1275" b="1" dirty="0">
                <a:solidFill>
                  <a:srgbClr val="000000"/>
                </a:solidFill>
              </a:rPr>
              <a:t>                           from </a:t>
            </a:r>
            <a:r>
              <a:rPr kumimoji="1" lang="en-US" altLang="en-US" sz="1275" i="1" dirty="0">
                <a:solidFill>
                  <a:srgbClr val="000000"/>
                </a:solidFill>
              </a:rPr>
              <a:t>instructor</a:t>
            </a:r>
            <a:r>
              <a:rPr kumimoji="1" lang="en-US" altLang="en-US" sz="1275" dirty="0">
                <a:solidFill>
                  <a:srgbClr val="000000"/>
                </a:solidFill>
              </a:rPr>
              <a:t>);</a:t>
            </a:r>
          </a:p>
        </p:txBody>
      </p:sp>
    </p:spTree>
    <p:extLst>
      <p:ext uri="{BB962C8B-B14F-4D97-AF65-F5344CB8AC3E}">
        <p14:creationId xmlns:p14="http://schemas.microsoft.com/office/powerpoint/2010/main" val="41336696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p:txBody>
      </p:sp>
    </p:spTree>
    <p:extLst>
      <p:ext uri="{BB962C8B-B14F-4D97-AF65-F5344CB8AC3E}">
        <p14:creationId xmlns:p14="http://schemas.microsoft.com/office/powerpoint/2010/main" val="356042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C528B-DBC3-6849-9F2C-68B22FFC7922}"/>
              </a:ext>
            </a:extLst>
          </p:cNvPr>
          <p:cNvSpPr>
            <a:spLocks noGrp="1"/>
          </p:cNvSpPr>
          <p:nvPr>
            <p:ph type="title"/>
          </p:nvPr>
        </p:nvSpPr>
        <p:spPr/>
        <p:txBody>
          <a:bodyPr/>
          <a:lstStyle/>
          <a:p>
            <a:r>
              <a:rPr lang="en-US" dirty="0"/>
              <a:t>Computing Max Salary (Part D, Q0)</a:t>
            </a:r>
          </a:p>
        </p:txBody>
      </p:sp>
      <p:pic>
        <p:nvPicPr>
          <p:cNvPr id="4" name="Picture 3">
            <a:extLst>
              <a:ext uri="{FF2B5EF4-FFF2-40B4-BE49-F238E27FC236}">
                <a16:creationId xmlns:a16="http://schemas.microsoft.com/office/drawing/2014/main" id="{DFA6BAC4-EDDE-A545-872C-7B48A1AE77E6}"/>
              </a:ext>
            </a:extLst>
          </p:cNvPr>
          <p:cNvPicPr>
            <a:picLocks noChangeAspect="1"/>
          </p:cNvPicPr>
          <p:nvPr/>
        </p:nvPicPr>
        <p:blipFill>
          <a:blip r:embed="rId2"/>
          <a:stretch>
            <a:fillRect/>
          </a:stretch>
        </p:blipFill>
        <p:spPr>
          <a:xfrm>
            <a:off x="228600" y="514350"/>
            <a:ext cx="8313234" cy="2337267"/>
          </a:xfrm>
          <a:prstGeom prst="rect">
            <a:avLst/>
          </a:prstGeom>
        </p:spPr>
      </p:pic>
      <p:sp>
        <p:nvSpPr>
          <p:cNvPr id="7" name="Rectangle 6">
            <a:extLst>
              <a:ext uri="{FF2B5EF4-FFF2-40B4-BE49-F238E27FC236}">
                <a16:creationId xmlns:a16="http://schemas.microsoft.com/office/drawing/2014/main" id="{FFF17E37-E233-CD4A-9106-42E59D7C81F4}"/>
              </a:ext>
            </a:extLst>
          </p:cNvPr>
          <p:cNvSpPr/>
          <p:nvPr/>
        </p:nvSpPr>
        <p:spPr>
          <a:xfrm>
            <a:off x="477371" y="1200152"/>
            <a:ext cx="8438029" cy="2705098"/>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33BA7D-5E37-8A4E-BDB1-C520863935C9}"/>
              </a:ext>
            </a:extLst>
          </p:cNvPr>
          <p:cNvPicPr>
            <a:picLocks noChangeAspect="1"/>
          </p:cNvPicPr>
          <p:nvPr/>
        </p:nvPicPr>
        <p:blipFill>
          <a:blip r:embed="rId3"/>
          <a:stretch>
            <a:fillRect/>
          </a:stretch>
        </p:blipFill>
        <p:spPr>
          <a:xfrm>
            <a:off x="531332" y="1238250"/>
            <a:ext cx="8311585" cy="2666999"/>
          </a:xfrm>
          <a:prstGeom prst="rect">
            <a:avLst/>
          </a:prstGeom>
        </p:spPr>
      </p:pic>
      <p:sp>
        <p:nvSpPr>
          <p:cNvPr id="11" name="Rectangle 10">
            <a:extLst>
              <a:ext uri="{FF2B5EF4-FFF2-40B4-BE49-F238E27FC236}">
                <a16:creationId xmlns:a16="http://schemas.microsoft.com/office/drawing/2014/main" id="{1C0CCC7F-50E3-7545-8CE7-BA92C5BCB052}"/>
              </a:ext>
            </a:extLst>
          </p:cNvPr>
          <p:cNvSpPr/>
          <p:nvPr/>
        </p:nvSpPr>
        <p:spPr>
          <a:xfrm>
            <a:off x="1371600" y="2369200"/>
            <a:ext cx="838200" cy="183501"/>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14C0E1-118F-0241-84B3-72C0A4B756EB}"/>
              </a:ext>
            </a:extLst>
          </p:cNvPr>
          <p:cNvSpPr/>
          <p:nvPr/>
        </p:nvSpPr>
        <p:spPr>
          <a:xfrm>
            <a:off x="1447800" y="3683651"/>
            <a:ext cx="838200" cy="18350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D731F9-8D30-5E4F-970C-1FECF445C3A8}"/>
              </a:ext>
            </a:extLst>
          </p:cNvPr>
          <p:cNvSpPr txBox="1"/>
          <p:nvPr/>
        </p:nvSpPr>
        <p:spPr>
          <a:xfrm>
            <a:off x="1533557" y="1238249"/>
            <a:ext cx="1352486" cy="307777"/>
          </a:xfrm>
          <a:prstGeom prst="rect">
            <a:avLst/>
          </a:prstGeom>
          <a:noFill/>
        </p:spPr>
        <p:txBody>
          <a:bodyPr wrap="none" rtlCol="0">
            <a:spAutoFit/>
          </a:bodyPr>
          <a:lstStyle/>
          <a:p>
            <a:r>
              <a:rPr lang="en-US" sz="1400" b="1" dirty="0">
                <a:solidFill>
                  <a:srgbClr val="00B050"/>
                </a:solidFill>
              </a:rPr>
              <a:t>Student answer</a:t>
            </a:r>
          </a:p>
        </p:txBody>
      </p:sp>
      <p:sp>
        <p:nvSpPr>
          <p:cNvPr id="14" name="TextBox 13">
            <a:extLst>
              <a:ext uri="{FF2B5EF4-FFF2-40B4-BE49-F238E27FC236}">
                <a16:creationId xmlns:a16="http://schemas.microsoft.com/office/drawing/2014/main" id="{6F6884F6-D8EA-7A49-BED7-565BA769FC73}"/>
              </a:ext>
            </a:extLst>
          </p:cNvPr>
          <p:cNvSpPr txBox="1"/>
          <p:nvPr/>
        </p:nvSpPr>
        <p:spPr>
          <a:xfrm>
            <a:off x="2321175" y="3597472"/>
            <a:ext cx="1315681" cy="307777"/>
          </a:xfrm>
          <a:prstGeom prst="rect">
            <a:avLst/>
          </a:prstGeom>
          <a:noFill/>
        </p:spPr>
        <p:txBody>
          <a:bodyPr wrap="none" rtlCol="0">
            <a:spAutoFit/>
          </a:bodyPr>
          <a:lstStyle/>
          <a:p>
            <a:r>
              <a:rPr lang="en-US" sz="1400" b="1" dirty="0">
                <a:solidFill>
                  <a:srgbClr val="FF0000"/>
                </a:solidFill>
              </a:rPr>
              <a:t>Sample answer</a:t>
            </a:r>
          </a:p>
        </p:txBody>
      </p:sp>
      <p:sp>
        <p:nvSpPr>
          <p:cNvPr id="15" name="TextBox 14">
            <a:extLst>
              <a:ext uri="{FF2B5EF4-FFF2-40B4-BE49-F238E27FC236}">
                <a16:creationId xmlns:a16="http://schemas.microsoft.com/office/drawing/2014/main" id="{10B67217-B284-3A45-875C-3AD383860EB5}"/>
              </a:ext>
            </a:extLst>
          </p:cNvPr>
          <p:cNvSpPr txBox="1"/>
          <p:nvPr/>
        </p:nvSpPr>
        <p:spPr>
          <a:xfrm>
            <a:off x="3183653" y="2110084"/>
            <a:ext cx="5482976" cy="461665"/>
          </a:xfrm>
          <a:prstGeom prst="rect">
            <a:avLst/>
          </a:prstGeom>
          <a:noFill/>
        </p:spPr>
        <p:txBody>
          <a:bodyPr wrap="none" rtlCol="0">
            <a:spAutoFit/>
          </a:bodyPr>
          <a:lstStyle/>
          <a:p>
            <a:r>
              <a:rPr lang="en-US" sz="2400" dirty="0"/>
              <a:t>Which answer is correct? Well, it depends.</a:t>
            </a:r>
          </a:p>
        </p:txBody>
      </p:sp>
    </p:spTree>
    <p:extLst>
      <p:ext uri="{BB962C8B-B14F-4D97-AF65-F5344CB8AC3E}">
        <p14:creationId xmlns:p14="http://schemas.microsoft.com/office/powerpoint/2010/main" val="35815857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7883655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6320047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24090441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814513" y="60722"/>
            <a:ext cx="6057900" cy="457200"/>
          </a:xfrm>
        </p:spPr>
        <p:txBody>
          <a:bodyPr/>
          <a:lstStyle/>
          <a:p>
            <a:r>
              <a:rPr lang="en-US" altLang="en-US" dirty="0"/>
              <a:t>Case Statement for Conditional Updates</a:t>
            </a:r>
          </a:p>
        </p:txBody>
      </p:sp>
      <p:sp>
        <p:nvSpPr>
          <p:cNvPr id="67586" name="Rectangle 3"/>
          <p:cNvSpPr>
            <a:spLocks noGrp="1" noChangeArrowheads="1"/>
          </p:cNvSpPr>
          <p:nvPr>
            <p:ph type="body" idx="1"/>
          </p:nvPr>
        </p:nvSpPr>
        <p:spPr>
          <a:xfrm>
            <a:off x="1728927" y="820342"/>
            <a:ext cx="5421682" cy="1932002"/>
          </a:xfrm>
        </p:spPr>
        <p:txBody>
          <a:bodyPr/>
          <a:lstStyle/>
          <a:p>
            <a:r>
              <a:rPr lang="en-US" altLang="en-US" dirty="0"/>
              <a:t>Same query as before but with case statement</a:t>
            </a:r>
          </a:p>
          <a:p>
            <a:pPr>
              <a:buFont typeface="Monotype Sorts" charset="2"/>
              <a:buNone/>
            </a:pPr>
            <a:r>
              <a:rPr lang="en-US" altLang="en-US" dirty="0"/>
              <a:t>		 </a:t>
            </a:r>
            <a:r>
              <a:rPr lang="en-US" altLang="en-US" b="1" dirty="0"/>
              <a:t>update </a:t>
            </a:r>
            <a:r>
              <a:rPr lang="en-US" altLang="en-US" i="1" dirty="0"/>
              <a:t>instructor</a:t>
            </a:r>
            <a:br>
              <a:rPr lang="en-US" altLang="en-US" i="1" dirty="0"/>
            </a:br>
            <a:r>
              <a:rPr lang="en-US" altLang="en-US" i="1" dirty="0"/>
              <a:t>               </a:t>
            </a:r>
            <a:r>
              <a:rPr lang="en-US" altLang="en-US" b="1" dirty="0"/>
              <a:t>set </a:t>
            </a:r>
            <a:r>
              <a:rPr lang="en-US" altLang="en-US" i="1" dirty="0"/>
              <a:t>salary </a:t>
            </a:r>
            <a:r>
              <a:rPr lang="en-US" altLang="en-US" dirty="0"/>
              <a:t>= </a:t>
            </a:r>
            <a:r>
              <a:rPr lang="en-US" altLang="en-US" b="1" dirty="0"/>
              <a:t>case</a:t>
            </a:r>
            <a:br>
              <a:rPr lang="en-US" altLang="en-US" b="1" dirty="0"/>
            </a:br>
            <a:r>
              <a:rPr lang="en-US" altLang="en-US" b="1" dirty="0"/>
              <a:t>                                      when </a:t>
            </a:r>
            <a:r>
              <a:rPr lang="en-US" altLang="en-US" i="1" dirty="0"/>
              <a:t>salary </a:t>
            </a:r>
            <a:r>
              <a:rPr lang="en-US" altLang="en-US" dirty="0"/>
              <a:t>&lt;= 100000 </a:t>
            </a:r>
            <a:r>
              <a:rPr lang="en-US" altLang="en-US" b="1" dirty="0"/>
              <a:t>then </a:t>
            </a:r>
            <a:r>
              <a:rPr lang="en-US" altLang="en-US" i="1" dirty="0"/>
              <a:t>salary </a:t>
            </a:r>
            <a:r>
              <a:rPr lang="en-US" altLang="en-US" dirty="0"/>
              <a:t>* 1.05</a:t>
            </a:r>
            <a:br>
              <a:rPr lang="en-US" altLang="en-US" dirty="0"/>
            </a:br>
            <a:r>
              <a:rPr lang="en-US" altLang="en-US" dirty="0"/>
              <a:t>                                      </a:t>
            </a:r>
            <a:r>
              <a:rPr lang="en-US" altLang="en-US" b="1" dirty="0"/>
              <a:t>else </a:t>
            </a:r>
            <a:r>
              <a:rPr lang="en-US" altLang="en-US" i="1" dirty="0"/>
              <a:t>salary </a:t>
            </a:r>
            <a:r>
              <a:rPr lang="en-US" altLang="en-US" dirty="0"/>
              <a:t>* 1.03</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p:txBody>
      </p:sp>
    </p:spTree>
    <p:extLst>
      <p:ext uri="{BB962C8B-B14F-4D97-AF65-F5344CB8AC3E}">
        <p14:creationId xmlns:p14="http://schemas.microsoft.com/office/powerpoint/2010/main" val="3966371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Updates with Scalar Subqueries</a:t>
            </a:r>
          </a:p>
        </p:txBody>
      </p:sp>
      <p:sp>
        <p:nvSpPr>
          <p:cNvPr id="68610" name="Rectangle 3"/>
          <p:cNvSpPr>
            <a:spLocks noGrp="1" noChangeArrowheads="1"/>
          </p:cNvSpPr>
          <p:nvPr>
            <p:ph type="body" idx="1"/>
          </p:nvPr>
        </p:nvSpPr>
        <p:spPr>
          <a:xfrm>
            <a:off x="1719263" y="792910"/>
            <a:ext cx="5742419" cy="3404187"/>
          </a:xfrm>
        </p:spPr>
        <p:txBody>
          <a:bodyPr/>
          <a:lstStyle/>
          <a:p>
            <a:r>
              <a:rPr lang="en-US" altLang="en-US" dirty="0"/>
              <a:t>Recompute and update tot_creds value for all students</a:t>
            </a:r>
          </a:p>
          <a:p>
            <a:pPr>
              <a:buFont typeface="Monotype Sorts" charset="2"/>
              <a:buNone/>
            </a:pPr>
            <a:r>
              <a:rPr lang="en-US" altLang="en-US" b="1" dirty="0"/>
              <a:t>           update </a:t>
            </a:r>
            <a:r>
              <a:rPr lang="en-US" altLang="en-US" i="1" dirty="0"/>
              <a:t>student S </a:t>
            </a:r>
            <a:br>
              <a:rPr lang="en-US" altLang="en-US" i="1" dirty="0"/>
            </a:br>
            <a:r>
              <a:rPr lang="en-US" altLang="en-US" i="1" dirty="0"/>
              <a:t>     </a:t>
            </a:r>
            <a:r>
              <a:rPr lang="en-US" altLang="en-US" b="1" dirty="0"/>
              <a:t>set </a:t>
            </a:r>
            <a:r>
              <a:rPr lang="en-US" altLang="en-US" i="1" dirty="0"/>
              <a:t>tot_cred </a:t>
            </a:r>
            <a:r>
              <a:rPr lang="en-US" altLang="en-US" dirty="0"/>
              <a:t>= (</a:t>
            </a:r>
            <a:r>
              <a:rPr lang="en-US" altLang="en-US" b="1" dirty="0"/>
              <a:t>select sum</a:t>
            </a:r>
            <a:r>
              <a:rPr lang="en-US" altLang="en-US" dirty="0"/>
              <a:t>(</a:t>
            </a:r>
            <a:r>
              <a:rPr lang="en-US" altLang="en-US" i="1" dirty="0"/>
              <a:t>credits</a:t>
            </a:r>
            <a:r>
              <a:rPr lang="en-US" altLang="en-US" dirty="0"/>
              <a:t>)</a:t>
            </a:r>
            <a:br>
              <a:rPr lang="en-US" altLang="en-US" dirty="0"/>
            </a:br>
            <a:r>
              <a:rPr lang="en-US" altLang="en-US" dirty="0"/>
              <a:t>                              </a:t>
            </a:r>
            <a:r>
              <a:rPr lang="en-US" altLang="en-US" b="1" dirty="0"/>
              <a:t>from </a:t>
            </a:r>
            <a:r>
              <a:rPr lang="en-US" altLang="en-US" i="1" dirty="0"/>
              <a:t>takes, course</a:t>
            </a:r>
            <a:br>
              <a:rPr lang="en-US" altLang="en-US" i="1" dirty="0"/>
            </a:br>
            <a:r>
              <a:rPr lang="en-US" altLang="en-US" i="1" dirty="0"/>
              <a:t>                              </a:t>
            </a:r>
            <a:r>
              <a:rPr lang="en-US" altLang="en-US" b="1" dirty="0"/>
              <a:t>where </a:t>
            </a:r>
            <a:r>
              <a:rPr lang="en-US" altLang="en-US" i="1" dirty="0" err="1"/>
              <a:t>takes.course_id</a:t>
            </a:r>
            <a:r>
              <a:rPr lang="en-US" altLang="en-US" i="1" dirty="0"/>
              <a:t> </a:t>
            </a:r>
            <a:r>
              <a:rPr lang="en-US" altLang="en-US" dirty="0"/>
              <a:t>= </a:t>
            </a:r>
            <a:r>
              <a:rPr lang="en-US" altLang="en-US" i="1" dirty="0" err="1"/>
              <a:t>course.course_id</a:t>
            </a:r>
            <a:r>
              <a:rPr lang="en-US" altLang="en-US" i="1" dirty="0"/>
              <a:t>  </a:t>
            </a:r>
            <a:r>
              <a:rPr lang="en-US" altLang="en-US" b="1" dirty="0"/>
              <a:t>and </a:t>
            </a:r>
            <a:br>
              <a:rPr lang="en-US" altLang="en-US" b="1" dirty="0"/>
            </a:br>
            <a:r>
              <a:rPr lang="en-US" altLang="en-US" b="1" dirty="0"/>
              <a:t>                                         </a:t>
            </a:r>
            <a:r>
              <a:rPr lang="en-US" altLang="en-US" i="1" dirty="0"/>
              <a:t>S</a:t>
            </a:r>
            <a:r>
              <a:rPr lang="en-US" altLang="en-US" dirty="0"/>
              <a:t>.</a:t>
            </a:r>
            <a:r>
              <a:rPr lang="en-US" altLang="en-US" i="1" dirty="0"/>
              <a:t>ID</a:t>
            </a:r>
            <a:r>
              <a:rPr lang="en-US" altLang="en-US" dirty="0"/>
              <a:t>= </a:t>
            </a:r>
            <a:r>
              <a:rPr lang="en-US" altLang="en-US" i="1" dirty="0" err="1"/>
              <a:t>takes</a:t>
            </a:r>
            <a:r>
              <a:rPr lang="en-US" altLang="en-US" dirty="0" err="1"/>
              <a:t>.</a:t>
            </a:r>
            <a:r>
              <a:rPr lang="en-US" altLang="en-US" i="1" dirty="0" err="1"/>
              <a:t>ID.</a:t>
            </a:r>
            <a:r>
              <a:rPr lang="en-US" altLang="en-US" b="1" dirty="0" err="1"/>
              <a:t>and</a:t>
            </a: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dirty="0"/>
              <a:t>&lt;&gt; 'F' </a:t>
            </a:r>
            <a:r>
              <a:rPr lang="en-US" altLang="en-US" b="1" dirty="0"/>
              <a:t>and</a:t>
            </a:r>
            <a:br>
              <a:rPr lang="en-US" altLang="en-US" b="1" dirty="0"/>
            </a:b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b="1" dirty="0"/>
              <a:t>is not null</a:t>
            </a:r>
            <a:r>
              <a:rPr lang="en-US" altLang="en-US" dirty="0"/>
              <a:t>);</a:t>
            </a:r>
          </a:p>
          <a:p>
            <a:r>
              <a:rPr lang="en-US" altLang="en-US" dirty="0"/>
              <a:t>Sets </a:t>
            </a:r>
            <a:r>
              <a:rPr lang="en-US" altLang="en-US" i="1" dirty="0"/>
              <a:t>tot_creds</a:t>
            </a:r>
            <a:r>
              <a:rPr lang="en-US" altLang="en-US" dirty="0"/>
              <a:t> to null for students who have not taken any course</a:t>
            </a:r>
          </a:p>
          <a:p>
            <a:r>
              <a:rPr lang="en-US" altLang="en-US" dirty="0"/>
              <a:t>Instead of </a:t>
            </a:r>
            <a:r>
              <a:rPr lang="en-US" altLang="en-US" b="1" dirty="0"/>
              <a:t>sum</a:t>
            </a:r>
            <a:r>
              <a:rPr lang="en-US" altLang="en-US" dirty="0"/>
              <a:t>(</a:t>
            </a:r>
            <a:r>
              <a:rPr lang="en-US" altLang="en-US" i="1" dirty="0"/>
              <a:t>credits</a:t>
            </a:r>
            <a:r>
              <a:rPr lang="en-US" altLang="en-US" dirty="0"/>
              <a:t>), use:</a:t>
            </a:r>
          </a:p>
          <a:p>
            <a:pPr>
              <a:buFont typeface="Monotype Sorts" charset="2"/>
              <a:buNone/>
            </a:pPr>
            <a:r>
              <a:rPr lang="en-US" altLang="en-US" b="1" dirty="0"/>
              <a:t>                  case </a:t>
            </a:r>
            <a:br>
              <a:rPr lang="en-US" altLang="en-US" b="1" dirty="0"/>
            </a:br>
            <a:r>
              <a:rPr lang="en-US" altLang="en-US" b="1" dirty="0"/>
              <a:t>                 when sum</a:t>
            </a:r>
            <a:r>
              <a:rPr lang="en-US" altLang="en-US" dirty="0"/>
              <a:t>(</a:t>
            </a:r>
            <a:r>
              <a:rPr lang="en-US" altLang="en-US" i="1" dirty="0"/>
              <a:t>credits</a:t>
            </a:r>
            <a:r>
              <a:rPr lang="en-US" altLang="en-US" dirty="0"/>
              <a:t>) </a:t>
            </a:r>
            <a:r>
              <a:rPr lang="en-US" altLang="en-US" b="1" dirty="0"/>
              <a:t>is not null then sum</a:t>
            </a:r>
            <a:r>
              <a:rPr lang="en-US" altLang="en-US" dirty="0"/>
              <a:t>(</a:t>
            </a:r>
            <a:r>
              <a:rPr lang="en-US" altLang="en-US" i="1" dirty="0"/>
              <a:t>credits</a:t>
            </a:r>
            <a:r>
              <a:rPr lang="en-US" altLang="en-US" dirty="0"/>
              <a:t>)</a:t>
            </a:r>
            <a:br>
              <a:rPr lang="en-US" altLang="en-US" dirty="0"/>
            </a:br>
            <a:r>
              <a:rPr lang="en-US" altLang="en-US" dirty="0"/>
              <a:t>                 </a:t>
            </a:r>
            <a:r>
              <a:rPr lang="en-US" altLang="en-US" b="1" dirty="0"/>
              <a:t>else </a:t>
            </a:r>
            <a:r>
              <a:rPr lang="en-US" altLang="en-US" dirty="0"/>
              <a:t>0</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3455864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Today’s Task #1</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 did the set up and provided the tools,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but did not do the task.</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 will cover in a recitation.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2: ER, Relational, SQL (II)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96804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9196C8-8DB6-FD40-98CC-D6918FC332C5}"/>
              </a:ext>
            </a:extLst>
          </p:cNvPr>
          <p:cNvSpPr>
            <a:spLocks noGrp="1"/>
          </p:cNvSpPr>
          <p:nvPr>
            <p:ph idx="1"/>
          </p:nvPr>
        </p:nvSpPr>
        <p:spPr>
          <a:xfrm>
            <a:off x="172570" y="514350"/>
            <a:ext cx="8819030" cy="4267200"/>
          </a:xfrm>
        </p:spPr>
        <p:txBody>
          <a:bodyPr/>
          <a:lstStyle/>
          <a:p>
            <a:r>
              <a:rPr lang="en-US" sz="1400" dirty="0"/>
              <a:t>Dataset:</a:t>
            </a:r>
          </a:p>
          <a:p>
            <a:pPr lvl="1"/>
            <a:r>
              <a:rPr lang="en-US" sz="1200" dirty="0">
                <a:hlinkClick r:id="rId2"/>
              </a:rPr>
              <a:t>https://www.kaggle.com/gulsahdemiryurek/harry-potter-dataset</a:t>
            </a:r>
            <a:endParaRPr lang="en-US" sz="1200" dirty="0"/>
          </a:p>
          <a:p>
            <a:pPr lvl="1"/>
            <a:r>
              <a:rPr lang="en-US" sz="1200" dirty="0"/>
              <a:t>Six “comma separated value (CSV)” files. We will start with </a:t>
            </a:r>
            <a:r>
              <a:rPr lang="en-US" sz="1200" i="1" dirty="0" err="1"/>
              <a:t>Characters.csv</a:t>
            </a:r>
            <a:r>
              <a:rPr lang="en-US" sz="1200" i="1" dirty="0"/>
              <a:t>.</a:t>
            </a:r>
          </a:p>
          <a:p>
            <a:r>
              <a:rPr lang="en-US" sz="1400" dirty="0"/>
              <a:t>Tasks: (Both tasks start with </a:t>
            </a:r>
            <a:r>
              <a:rPr lang="en-US" sz="1400" i="1" dirty="0"/>
              <a:t>importing and engineering the data.)</a:t>
            </a:r>
            <a:endParaRPr lang="en-US" sz="1400" dirty="0"/>
          </a:p>
          <a:p>
            <a:pPr lvl="1"/>
            <a:r>
              <a:rPr lang="en-US" sz="1200" dirty="0"/>
              <a:t>Build an interactive web application for </a:t>
            </a:r>
            <a:r>
              <a:rPr lang="en-US" sz="1200" i="1" dirty="0"/>
              <a:t>create-retrieve-update-delete</a:t>
            </a:r>
            <a:r>
              <a:rPr lang="en-US" sz="1200" dirty="0"/>
              <a:t> entries. The application must enforce </a:t>
            </a:r>
            <a:r>
              <a:rPr lang="en-US" sz="1200" i="1" dirty="0"/>
              <a:t>semantic integrity.</a:t>
            </a:r>
          </a:p>
          <a:p>
            <a:pPr lvl="1"/>
            <a:r>
              <a:rPr lang="en-US" sz="1200" dirty="0"/>
              <a:t>Build a </a:t>
            </a:r>
            <a:r>
              <a:rPr lang="en-US" sz="1200" dirty="0" err="1"/>
              <a:t>Jupyter</a:t>
            </a:r>
            <a:r>
              <a:rPr lang="en-US" sz="1200" dirty="0"/>
              <a:t> Notebook that does some interesting visualization and analysis.</a:t>
            </a:r>
          </a:p>
          <a:p>
            <a:r>
              <a:rPr lang="en-US" sz="1400" dirty="0"/>
              <a:t>Elements:</a:t>
            </a:r>
          </a:p>
          <a:p>
            <a:pPr lvl="1"/>
            <a:r>
              <a:rPr lang="en-US" sz="1200" dirty="0"/>
              <a:t>Content/applications in a browser.</a:t>
            </a:r>
          </a:p>
          <a:p>
            <a:pPr lvl="1"/>
            <a:r>
              <a:rPr lang="en-US" sz="1200" dirty="0" err="1"/>
              <a:t>Jupyter</a:t>
            </a:r>
            <a:r>
              <a:rPr lang="en-US" sz="1200" dirty="0"/>
              <a:t> Notebook Server is both:</a:t>
            </a:r>
          </a:p>
          <a:p>
            <a:pPr lvl="2"/>
            <a:r>
              <a:rPr lang="en-US" sz="1000" dirty="0"/>
              <a:t>A web server</a:t>
            </a:r>
          </a:p>
          <a:p>
            <a:pPr lvl="2"/>
            <a:r>
              <a:rPr lang="en-US" sz="1000" dirty="0"/>
              <a:t>A (specialized) web application server.</a:t>
            </a:r>
          </a:p>
          <a:p>
            <a:pPr lvl="1"/>
            <a:r>
              <a:rPr lang="en-US" sz="1200" dirty="0"/>
              <a:t>Web server delivers HTML, images, ...</a:t>
            </a:r>
            <a:br>
              <a:rPr lang="en-US" sz="1200" dirty="0"/>
            </a:br>
            <a:r>
              <a:rPr lang="en-US" sz="1200" dirty="0"/>
              <a:t>to the browser.</a:t>
            </a:r>
          </a:p>
          <a:p>
            <a:pPr lvl="1"/>
            <a:r>
              <a:rPr lang="en-US" sz="1200" dirty="0"/>
              <a:t>Web application server executes an</a:t>
            </a:r>
          </a:p>
          <a:p>
            <a:pPr lvl="2"/>
            <a:r>
              <a:rPr lang="en-US" sz="1000" dirty="0"/>
              <a:t>Application server framework (Flask)</a:t>
            </a:r>
          </a:p>
          <a:p>
            <a:pPr lvl="2"/>
            <a:r>
              <a:rPr lang="en-US" sz="1000" dirty="0"/>
              <a:t>The Python code implementing the app.</a:t>
            </a:r>
          </a:p>
          <a:p>
            <a:pPr lvl="1"/>
            <a:r>
              <a:rPr lang="en-US" sz="1200" dirty="0"/>
              <a:t>The </a:t>
            </a:r>
            <a:r>
              <a:rPr lang="en-US" sz="1200" dirty="0" err="1"/>
              <a:t>Jupyter</a:t>
            </a:r>
            <a:r>
              <a:rPr lang="en-US" sz="1200" dirty="0"/>
              <a:t> Notebook Server runs code</a:t>
            </a:r>
            <a:br>
              <a:rPr lang="en-US" sz="1200" dirty="0"/>
            </a:br>
            <a:r>
              <a:rPr lang="en-US" sz="1200" dirty="0"/>
              <a:t>cells in a Python kernel.</a:t>
            </a:r>
          </a:p>
          <a:p>
            <a:pPr lvl="1"/>
            <a:r>
              <a:rPr lang="en-US" sz="1200" dirty="0"/>
              <a:t>I am mostly going to ignore the browser and content.</a:t>
            </a:r>
          </a:p>
        </p:txBody>
      </p:sp>
      <p:sp>
        <p:nvSpPr>
          <p:cNvPr id="4" name="Title 3">
            <a:extLst>
              <a:ext uri="{FF2B5EF4-FFF2-40B4-BE49-F238E27FC236}">
                <a16:creationId xmlns:a16="http://schemas.microsoft.com/office/drawing/2014/main" id="{08EEBEA1-12DF-DC4F-A6CF-FDE1F47A0698}"/>
              </a:ext>
            </a:extLst>
          </p:cNvPr>
          <p:cNvSpPr>
            <a:spLocks noGrp="1"/>
          </p:cNvSpPr>
          <p:nvPr>
            <p:ph type="title"/>
          </p:nvPr>
        </p:nvSpPr>
        <p:spPr/>
        <p:txBody>
          <a:bodyPr/>
          <a:lstStyle/>
          <a:p>
            <a:r>
              <a:rPr lang="en-US" sz="2000" dirty="0"/>
              <a:t>Harry Potter Character Information Application (Reminder)</a:t>
            </a:r>
          </a:p>
        </p:txBody>
      </p:sp>
      <p:pic>
        <p:nvPicPr>
          <p:cNvPr id="6" name="Picture 5">
            <a:extLst>
              <a:ext uri="{FF2B5EF4-FFF2-40B4-BE49-F238E27FC236}">
                <a16:creationId xmlns:a16="http://schemas.microsoft.com/office/drawing/2014/main" id="{83AA04DD-6F76-8041-A57E-BE78BDA35017}"/>
              </a:ext>
            </a:extLst>
          </p:cNvPr>
          <p:cNvPicPr>
            <a:picLocks noChangeAspect="1"/>
          </p:cNvPicPr>
          <p:nvPr/>
        </p:nvPicPr>
        <p:blipFill>
          <a:blip r:embed="rId3"/>
          <a:stretch>
            <a:fillRect/>
          </a:stretch>
        </p:blipFill>
        <p:spPr>
          <a:xfrm>
            <a:off x="3657600" y="1962150"/>
            <a:ext cx="5418204" cy="2439526"/>
          </a:xfrm>
          <a:prstGeom prst="rect">
            <a:avLst/>
          </a:prstGeom>
        </p:spPr>
      </p:pic>
    </p:spTree>
    <p:extLst>
      <p:ext uri="{BB962C8B-B14F-4D97-AF65-F5344CB8AC3E}">
        <p14:creationId xmlns:p14="http://schemas.microsoft.com/office/powerpoint/2010/main" val="3691757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B9745F-0B8D-0846-9743-5E4F57AD7616}"/>
              </a:ext>
            </a:extLst>
          </p:cNvPr>
          <p:cNvSpPr>
            <a:spLocks noGrp="1"/>
          </p:cNvSpPr>
          <p:nvPr>
            <p:ph idx="1"/>
          </p:nvPr>
        </p:nvSpPr>
        <p:spPr>
          <a:xfrm>
            <a:off x="152400" y="3194725"/>
            <a:ext cx="8839200" cy="1434425"/>
          </a:xfrm>
        </p:spPr>
        <p:txBody>
          <a:bodyPr/>
          <a:lstStyle/>
          <a:p>
            <a:r>
              <a:rPr lang="en-US" dirty="0"/>
              <a:t>We are starting the semester with the </a:t>
            </a:r>
            <a:r>
              <a:rPr lang="en-US" i="1" dirty="0"/>
              <a:t>relational </a:t>
            </a:r>
            <a:r>
              <a:rPr lang="en-US" i="1" dirty="0" err="1"/>
              <a:t>datamodel</a:t>
            </a:r>
            <a:r>
              <a:rPr lang="en-US" i="1" dirty="0"/>
              <a:t>/databases.</a:t>
            </a:r>
          </a:p>
          <a:p>
            <a:r>
              <a:rPr lang="en-US" dirty="0"/>
              <a:t>Before we get too far in our data janitor work,</a:t>
            </a:r>
            <a:br>
              <a:rPr lang="en-US" dirty="0"/>
            </a:br>
            <a:r>
              <a:rPr lang="en-US" dirty="0"/>
              <a:t>we should understand the relational model a little more.</a:t>
            </a:r>
          </a:p>
        </p:txBody>
      </p:sp>
      <p:sp>
        <p:nvSpPr>
          <p:cNvPr id="3" name="Title 2">
            <a:extLst>
              <a:ext uri="{FF2B5EF4-FFF2-40B4-BE49-F238E27FC236}">
                <a16:creationId xmlns:a16="http://schemas.microsoft.com/office/drawing/2014/main" id="{ED856812-AFFC-EF49-9CB8-7EF01428C48E}"/>
              </a:ext>
            </a:extLst>
          </p:cNvPr>
          <p:cNvSpPr>
            <a:spLocks noGrp="1"/>
          </p:cNvSpPr>
          <p:nvPr>
            <p:ph type="title"/>
          </p:nvPr>
        </p:nvSpPr>
        <p:spPr/>
        <p:txBody>
          <a:bodyPr/>
          <a:lstStyle/>
          <a:p>
            <a:r>
              <a:rPr lang="en-US" dirty="0"/>
              <a:t>Next Steps in the Plan</a:t>
            </a:r>
          </a:p>
        </p:txBody>
      </p:sp>
      <p:pic>
        <p:nvPicPr>
          <p:cNvPr id="4" name="Picture 3">
            <a:extLst>
              <a:ext uri="{FF2B5EF4-FFF2-40B4-BE49-F238E27FC236}">
                <a16:creationId xmlns:a16="http://schemas.microsoft.com/office/drawing/2014/main" id="{1614554B-F1E6-694D-8B55-ABC585528A85}"/>
              </a:ext>
            </a:extLst>
          </p:cNvPr>
          <p:cNvPicPr>
            <a:picLocks noChangeAspect="1"/>
          </p:cNvPicPr>
          <p:nvPr/>
        </p:nvPicPr>
        <p:blipFill>
          <a:blip r:embed="rId2"/>
          <a:stretch>
            <a:fillRect/>
          </a:stretch>
        </p:blipFill>
        <p:spPr>
          <a:xfrm>
            <a:off x="76200" y="796367"/>
            <a:ext cx="2495811" cy="2072530"/>
          </a:xfrm>
          <a:prstGeom prst="rect">
            <a:avLst/>
          </a:prstGeom>
          <a:ln>
            <a:solidFill>
              <a:schemeClr val="tx1"/>
            </a:solidFill>
          </a:ln>
        </p:spPr>
      </p:pic>
      <p:pic>
        <p:nvPicPr>
          <p:cNvPr id="5" name="Picture 4">
            <a:extLst>
              <a:ext uri="{FF2B5EF4-FFF2-40B4-BE49-F238E27FC236}">
                <a16:creationId xmlns:a16="http://schemas.microsoft.com/office/drawing/2014/main" id="{09691292-1027-6D4F-81B3-1B8896C4E12B}"/>
              </a:ext>
            </a:extLst>
          </p:cNvPr>
          <p:cNvPicPr>
            <a:picLocks noChangeAspect="1"/>
          </p:cNvPicPr>
          <p:nvPr/>
        </p:nvPicPr>
        <p:blipFill>
          <a:blip r:embed="rId3"/>
          <a:stretch>
            <a:fillRect/>
          </a:stretch>
        </p:blipFill>
        <p:spPr>
          <a:xfrm>
            <a:off x="3200400" y="895349"/>
            <a:ext cx="1941118" cy="1874565"/>
          </a:xfrm>
          <a:prstGeom prst="rect">
            <a:avLst/>
          </a:prstGeom>
        </p:spPr>
      </p:pic>
      <p:pic>
        <p:nvPicPr>
          <p:cNvPr id="6" name="Picture 5">
            <a:extLst>
              <a:ext uri="{FF2B5EF4-FFF2-40B4-BE49-F238E27FC236}">
                <a16:creationId xmlns:a16="http://schemas.microsoft.com/office/drawing/2014/main" id="{EB432625-E7AA-F349-A652-2629C44C3B7A}"/>
              </a:ext>
            </a:extLst>
          </p:cNvPr>
          <p:cNvPicPr>
            <a:picLocks noChangeAspect="1"/>
          </p:cNvPicPr>
          <p:nvPr/>
        </p:nvPicPr>
        <p:blipFill>
          <a:blip r:embed="rId4"/>
          <a:stretch>
            <a:fillRect/>
          </a:stretch>
        </p:blipFill>
        <p:spPr>
          <a:xfrm>
            <a:off x="5690004" y="616576"/>
            <a:ext cx="3377796" cy="2266950"/>
          </a:xfrm>
          <a:prstGeom prst="rect">
            <a:avLst/>
          </a:prstGeom>
        </p:spPr>
      </p:pic>
      <p:sp>
        <p:nvSpPr>
          <p:cNvPr id="7" name="Right Arrow 6">
            <a:extLst>
              <a:ext uri="{FF2B5EF4-FFF2-40B4-BE49-F238E27FC236}">
                <a16:creationId xmlns:a16="http://schemas.microsoft.com/office/drawing/2014/main" id="{02E56FC8-5BF3-E345-823D-974A8CFF5922}"/>
              </a:ext>
            </a:extLst>
          </p:cNvPr>
          <p:cNvSpPr/>
          <p:nvPr/>
        </p:nvSpPr>
        <p:spPr>
          <a:xfrm>
            <a:off x="2629164"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ight Arrow 7">
            <a:extLst>
              <a:ext uri="{FF2B5EF4-FFF2-40B4-BE49-F238E27FC236}">
                <a16:creationId xmlns:a16="http://schemas.microsoft.com/office/drawing/2014/main" id="{E1F9D5D5-213A-4C46-AC5C-4C34C9EF309D}"/>
              </a:ext>
            </a:extLst>
          </p:cNvPr>
          <p:cNvSpPr/>
          <p:nvPr/>
        </p:nvSpPr>
        <p:spPr>
          <a:xfrm>
            <a:off x="5214906" y="1676935"/>
            <a:ext cx="533400" cy="364499"/>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8C671239-137E-4640-A672-B964100FF6F8}"/>
              </a:ext>
            </a:extLst>
          </p:cNvPr>
          <p:cNvSpPr txBox="1"/>
          <p:nvPr/>
        </p:nvSpPr>
        <p:spPr>
          <a:xfrm>
            <a:off x="667675" y="485168"/>
            <a:ext cx="13128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Source Data</a:t>
            </a:r>
          </a:p>
        </p:txBody>
      </p:sp>
      <p:sp>
        <p:nvSpPr>
          <p:cNvPr id="10" name="TextBox 9">
            <a:extLst>
              <a:ext uri="{FF2B5EF4-FFF2-40B4-BE49-F238E27FC236}">
                <a16:creationId xmlns:a16="http://schemas.microsoft.com/office/drawing/2014/main" id="{A55E735D-6620-BE4F-A09C-9C2264D0A1CF}"/>
              </a:ext>
            </a:extLst>
          </p:cNvPr>
          <p:cNvSpPr txBox="1"/>
          <p:nvPr/>
        </p:nvSpPr>
        <p:spPr>
          <a:xfrm>
            <a:off x="6172200" y="498580"/>
            <a:ext cx="1608261"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Relational Data</a:t>
            </a:r>
          </a:p>
        </p:txBody>
      </p:sp>
    </p:spTree>
    <p:extLst>
      <p:ext uri="{BB962C8B-B14F-4D97-AF65-F5344CB8AC3E}">
        <p14:creationId xmlns:p14="http://schemas.microsoft.com/office/powerpoint/2010/main" val="3170056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416443-5BDF-3C48-803A-59179B7AEBC7}"/>
              </a:ext>
            </a:extLst>
          </p:cNvPr>
          <p:cNvSpPr>
            <a:spLocks noGrp="1"/>
          </p:cNvSpPr>
          <p:nvPr>
            <p:ph idx="1"/>
          </p:nvPr>
        </p:nvSpPr>
        <p:spPr>
          <a:xfrm>
            <a:off x="152400" y="3028950"/>
            <a:ext cx="8839200" cy="1600200"/>
          </a:xfrm>
        </p:spPr>
        <p:txBody>
          <a:bodyPr/>
          <a:lstStyle/>
          <a:p>
            <a:r>
              <a:rPr lang="en-US" sz="1400" dirty="0"/>
              <a:t>I downloaded the Harry Potter character set CSV file.</a:t>
            </a:r>
          </a:p>
          <a:p>
            <a:r>
              <a:rPr lang="en-US" sz="1400" dirty="0"/>
              <a:t>I had two cleanup problems.</a:t>
            </a:r>
          </a:p>
          <a:p>
            <a:pPr lvl="1"/>
            <a:r>
              <a:rPr lang="en-US" sz="1200" dirty="0"/>
              <a:t>The file contains some weird characters in strings, e.g. “</a:t>
            </a:r>
            <a:r>
              <a:rPr lang="el-GR" sz="1200" dirty="0"/>
              <a:t>9Ω" </a:t>
            </a:r>
            <a:r>
              <a:rPr lang="en-US" sz="1200" dirty="0"/>
              <a:t>Fir dragon heartstring</a:t>
            </a:r>
          </a:p>
          <a:p>
            <a:pPr lvl="1"/>
            <a:r>
              <a:rPr lang="en-US" sz="1200" dirty="0"/>
              <a:t>There is a one-to-many relationship in columns marked with delimiters, e.g.</a:t>
            </a:r>
            <a:br>
              <a:rPr lang="en-US" sz="1200" dirty="0"/>
            </a:br>
            <a:r>
              <a:rPr lang="en-US" sz="1200" dirty="0" err="1"/>
              <a:t>Professor†of†Transfiguration</a:t>
            </a:r>
            <a:r>
              <a:rPr lang="en-US" sz="1200" dirty="0"/>
              <a:t>†| Head of Gryffindor</a:t>
            </a:r>
          </a:p>
          <a:p>
            <a:r>
              <a:rPr lang="en-US" sz="1400" dirty="0"/>
              <a:t>I wrote a little Extract-Transform-Load (ETL) process.</a:t>
            </a:r>
            <a:br>
              <a:rPr lang="en-US" sz="1400" dirty="0"/>
            </a:br>
            <a:r>
              <a:rPr lang="en-US" sz="1400" dirty="0"/>
              <a:t>We will cover ETL in Module IV in the final part of the semester.</a:t>
            </a:r>
          </a:p>
        </p:txBody>
      </p:sp>
      <p:sp>
        <p:nvSpPr>
          <p:cNvPr id="3" name="Title 2">
            <a:extLst>
              <a:ext uri="{FF2B5EF4-FFF2-40B4-BE49-F238E27FC236}">
                <a16:creationId xmlns:a16="http://schemas.microsoft.com/office/drawing/2014/main" id="{03523AFF-94A7-D143-BAF8-41660C6748E7}"/>
              </a:ext>
            </a:extLst>
          </p:cNvPr>
          <p:cNvSpPr>
            <a:spLocks noGrp="1"/>
          </p:cNvSpPr>
          <p:nvPr>
            <p:ph type="title"/>
          </p:nvPr>
        </p:nvSpPr>
        <p:spPr/>
        <p:txBody>
          <a:bodyPr/>
          <a:lstStyle/>
          <a:p>
            <a:r>
              <a:rPr lang="en-US" dirty="0"/>
              <a:t>Data Flow</a:t>
            </a:r>
          </a:p>
        </p:txBody>
      </p:sp>
      <p:sp>
        <p:nvSpPr>
          <p:cNvPr id="5" name="TextBox 4">
            <a:extLst>
              <a:ext uri="{FF2B5EF4-FFF2-40B4-BE49-F238E27FC236}">
                <a16:creationId xmlns:a16="http://schemas.microsoft.com/office/drawing/2014/main" id="{FC0B79B9-0CF4-B24D-B25E-67FFD19683C2}"/>
              </a:ext>
            </a:extLst>
          </p:cNvPr>
          <p:cNvSpPr txBox="1"/>
          <p:nvPr/>
        </p:nvSpPr>
        <p:spPr>
          <a:xfrm>
            <a:off x="6427833" y="3840804"/>
            <a:ext cx="2411366" cy="584775"/>
          </a:xfrm>
          <a:prstGeom prst="rect">
            <a:avLst/>
          </a:prstGeom>
          <a:noFill/>
        </p:spPr>
        <p:txBody>
          <a:bodyPr wrap="none" rtlCol="0">
            <a:spAutoFit/>
          </a:bodyPr>
          <a:lstStyle/>
          <a:p>
            <a:r>
              <a:rPr lang="en-US" sz="1600" dirty="0"/>
              <a:t>The next steps are to clean</a:t>
            </a:r>
            <a:br>
              <a:rPr lang="en-US" sz="1600" dirty="0"/>
            </a:br>
            <a:r>
              <a:rPr lang="en-US" sz="1600" dirty="0"/>
              <a:t>up the data in the RDB.</a:t>
            </a:r>
          </a:p>
        </p:txBody>
      </p:sp>
      <p:pic>
        <p:nvPicPr>
          <p:cNvPr id="6" name="Picture 5">
            <a:extLst>
              <a:ext uri="{FF2B5EF4-FFF2-40B4-BE49-F238E27FC236}">
                <a16:creationId xmlns:a16="http://schemas.microsoft.com/office/drawing/2014/main" id="{C97E4741-4262-824D-8F67-0FC2CF26389C}"/>
              </a:ext>
            </a:extLst>
          </p:cNvPr>
          <p:cNvPicPr>
            <a:picLocks noChangeAspect="1"/>
          </p:cNvPicPr>
          <p:nvPr/>
        </p:nvPicPr>
        <p:blipFill>
          <a:blip r:embed="rId2"/>
          <a:stretch>
            <a:fillRect/>
          </a:stretch>
        </p:blipFill>
        <p:spPr>
          <a:xfrm>
            <a:off x="914400" y="509891"/>
            <a:ext cx="6096000" cy="2582607"/>
          </a:xfrm>
          <a:prstGeom prst="rect">
            <a:avLst/>
          </a:prstGeom>
        </p:spPr>
      </p:pic>
    </p:spTree>
    <p:extLst>
      <p:ext uri="{BB962C8B-B14F-4D97-AF65-F5344CB8AC3E}">
        <p14:creationId xmlns:p14="http://schemas.microsoft.com/office/powerpoint/2010/main" val="526134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AF42B8-4D1B-2245-867F-B4927BF6FC77}"/>
              </a:ext>
            </a:extLst>
          </p:cNvPr>
          <p:cNvSpPr>
            <a:spLocks noGrp="1"/>
          </p:cNvSpPr>
          <p:nvPr>
            <p:ph idx="1"/>
          </p:nvPr>
        </p:nvSpPr>
        <p:spPr>
          <a:xfrm>
            <a:off x="152400" y="590550"/>
            <a:ext cx="8839200" cy="4114800"/>
          </a:xfrm>
        </p:spPr>
        <p:txBody>
          <a:bodyPr/>
          <a:lstStyle/>
          <a:p>
            <a:r>
              <a:rPr lang="en-US" dirty="0"/>
              <a:t>In the past semesters, we required students to import CSV files for all tables.</a:t>
            </a:r>
            <a:br>
              <a:rPr lang="en-US" dirty="0"/>
            </a:br>
            <a:r>
              <a:rPr lang="en-US" dirty="0"/>
              <a:t>This semester, we simplified and have you a load script.</a:t>
            </a:r>
          </a:p>
          <a:p>
            <a:r>
              <a:rPr lang="en-US" dirty="0"/>
              <a:t>In general,</a:t>
            </a:r>
          </a:p>
          <a:p>
            <a:pPr lvl="1"/>
            <a:r>
              <a:rPr lang="en-US" dirty="0"/>
              <a:t>Columns in CSV files are text for import.</a:t>
            </a:r>
          </a:p>
          <a:p>
            <a:pPr lvl="1"/>
            <a:r>
              <a:rPr lang="en-US" dirty="0"/>
              <a:t>Importing as numbers often fails because a row contains something like “”, “NA”, ...</a:t>
            </a:r>
          </a:p>
          <a:p>
            <a:r>
              <a:rPr lang="en-US" dirty="0"/>
              <a:t>Maximum of salary.</a:t>
            </a:r>
          </a:p>
          <a:p>
            <a:pPr lvl="1"/>
            <a:r>
              <a:rPr lang="en-US" dirty="0"/>
              <a:t>If treated as text 9993640 is “bigger” than 33000000.</a:t>
            </a:r>
          </a:p>
          <a:p>
            <a:pPr lvl="1"/>
            <a:r>
              <a:rPr lang="en-US" dirty="0"/>
              <a:t>If treated as numbers 33000000 is “bigger” than 9993640.</a:t>
            </a:r>
          </a:p>
          <a:p>
            <a:pPr lvl="1"/>
            <a:r>
              <a:rPr lang="en-US" dirty="0"/>
              <a:t>For text, “&gt;” is alphabetical order, not number value.</a:t>
            </a:r>
          </a:p>
          <a:p>
            <a:r>
              <a:rPr lang="en-US" dirty="0"/>
              <a:t>Consider something like ‘value1 operator value2.’ What happens?</a:t>
            </a:r>
            <a:br>
              <a:rPr lang="en-US" dirty="0"/>
            </a:br>
            <a:r>
              <a:rPr lang="en-US" dirty="0"/>
              <a:t>It depends on the operators and the types.</a:t>
            </a:r>
          </a:p>
          <a:p>
            <a:r>
              <a:rPr lang="en-US" dirty="0"/>
              <a:t>Language runtimes often implement </a:t>
            </a:r>
            <a:r>
              <a:rPr lang="en-US" i="1" dirty="0"/>
              <a:t>type coercion/type conversion.</a:t>
            </a:r>
            <a:endParaRPr lang="en-US" dirty="0"/>
          </a:p>
        </p:txBody>
      </p:sp>
      <p:sp>
        <p:nvSpPr>
          <p:cNvPr id="3" name="Title 2">
            <a:extLst>
              <a:ext uri="{FF2B5EF4-FFF2-40B4-BE49-F238E27FC236}">
                <a16:creationId xmlns:a16="http://schemas.microsoft.com/office/drawing/2014/main" id="{7A17F327-DF21-8A49-B596-25207507E9BD}"/>
              </a:ext>
            </a:extLst>
          </p:cNvPr>
          <p:cNvSpPr>
            <a:spLocks noGrp="1"/>
          </p:cNvSpPr>
          <p:nvPr>
            <p:ph type="title"/>
          </p:nvPr>
        </p:nvSpPr>
        <p:spPr/>
        <p:txBody>
          <a:bodyPr/>
          <a:lstStyle/>
          <a:p>
            <a:r>
              <a:rPr lang="en-US" dirty="0"/>
              <a:t>What Do You Mean, “It Depends.”</a:t>
            </a:r>
          </a:p>
        </p:txBody>
      </p:sp>
    </p:spTree>
    <p:extLst>
      <p:ext uri="{BB962C8B-B14F-4D97-AF65-F5344CB8AC3E}">
        <p14:creationId xmlns:p14="http://schemas.microsoft.com/office/powerpoint/2010/main" val="331322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47154</TotalTime>
  <Words>7362</Words>
  <Application>Microsoft Macintosh PowerPoint</Application>
  <PresentationFormat>On-screen Show (16:9)</PresentationFormat>
  <Paragraphs>723</Paragraphs>
  <Slides>88</Slides>
  <Notes>54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88</vt:i4>
      </vt:variant>
    </vt:vector>
  </HeadingPairs>
  <TitlesOfParts>
    <vt:vector size="102" baseType="lpstr">
      <vt:lpstr>Arial</vt:lpstr>
      <vt:lpstr>Calibri</vt:lpstr>
      <vt:lpstr>Century Gothic</vt:lpstr>
      <vt:lpstr>Helvetica</vt:lpstr>
      <vt:lpstr>Monotype Sorts</vt:lpstr>
      <vt:lpstr>Museo For Dell</vt:lpstr>
      <vt:lpstr>Symbol</vt:lpstr>
      <vt:lpstr>Times New Roman</vt:lpstr>
      <vt:lpstr>Webdings</vt:lpstr>
      <vt:lpstr>Wingdings</vt:lpstr>
      <vt:lpstr>Office Theme</vt:lpstr>
      <vt:lpstr>3_db-5-grey</vt:lpstr>
      <vt:lpstr>4_db-5-grey</vt:lpstr>
      <vt:lpstr>2_db-5-grey</vt:lpstr>
      <vt:lpstr>PowerPoint Presentation</vt:lpstr>
      <vt:lpstr>PowerPoint Presentation</vt:lpstr>
      <vt:lpstr>PowerPoint Presentation</vt:lpstr>
      <vt:lpstr>Contents</vt:lpstr>
      <vt:lpstr>PowerPoint Presentation</vt:lpstr>
      <vt:lpstr>GitHub</vt:lpstr>
      <vt:lpstr>HW 0 and 1 Concepts</vt:lpstr>
      <vt:lpstr>Computing Max Salary (Part D, Q0)</vt:lpstr>
      <vt:lpstr>What Do You Mean, “It Depends.”</vt:lpstr>
      <vt:lpstr>Type Coercion/Type Conversion</vt:lpstr>
      <vt:lpstr>Excellent Questions</vt:lpstr>
      <vt:lpstr>Codd’s 12 Rules</vt:lpstr>
      <vt:lpstr>NULL and Correct Answers</vt:lpstr>
      <vt:lpstr>Back to Our Excellent Question</vt:lpstr>
      <vt:lpstr>Paraphrasing a Common Question</vt:lpstr>
      <vt:lpstr>Paraphrasing a Common Question</vt:lpstr>
      <vt:lpstr>What is the Purpose of this Question?</vt:lpstr>
      <vt:lpstr>So, You Want to be a Data Scientist?</vt:lpstr>
      <vt:lpstr>The Non-Programming Track has Programming</vt:lpstr>
      <vt:lpstr>PowerPoint Presentation</vt:lpstr>
      <vt:lpstr>Harry Potter Character Information Application</vt:lpstr>
      <vt:lpstr>The Data – Characters.csv</vt:lpstr>
      <vt:lpstr>But First, Let’s Look at the Data</vt:lpstr>
      <vt:lpstr>Analysis (I)</vt:lpstr>
      <vt:lpstr>Character Encodings/Character Sets</vt:lpstr>
      <vt:lpstr>Character Set Usage over Time</vt:lpstr>
      <vt:lpstr>But, ... ...</vt:lpstr>
      <vt:lpstr>The Cleanup is Rule-Based</vt:lpstr>
      <vt:lpstr>Multivalued Attributes</vt:lpstr>
      <vt:lpstr>Data Cleansing</vt:lpstr>
      <vt:lpstr>Data Cleansing</vt:lpstr>
      <vt:lpstr>Next Steps in the Plan</vt:lpstr>
      <vt:lpstr>But, Before We Leave ... ...</vt:lpstr>
      <vt:lpstr>PowerPoint Presentation</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PowerPoint Presentation</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Chapter 3: Introduction to SQL</vt:lpstr>
      <vt:lpstr>Outline</vt:lpstr>
      <vt:lpstr>History</vt:lpstr>
      <vt:lpstr>SQL Parts</vt:lpstr>
      <vt:lpstr>Data Definition Language</vt:lpstr>
      <vt:lpstr>Domain Types in SQL</vt:lpstr>
      <vt:lpstr>Create Table Construct</vt:lpstr>
      <vt:lpstr>Integrity Constraints in Create Table</vt:lpstr>
      <vt:lpstr>And a Few More Relation Definitions</vt:lpstr>
      <vt:lpstr>And more still</vt:lpstr>
      <vt:lpstr>Updates to tables</vt:lpstr>
      <vt:lpstr>Basic Query Structure </vt:lpstr>
      <vt:lpstr>The select Clause</vt:lpstr>
      <vt:lpstr>The select Clause (Cont.)</vt:lpstr>
      <vt:lpstr>The select Clause (Cont.)</vt:lpstr>
      <vt:lpstr>The select Clause (Cont.)</vt:lpstr>
      <vt:lpstr>The where Clause</vt:lpstr>
      <vt:lpstr>The from Clause</vt:lpstr>
      <vt:lpstr>Examples</vt:lpstr>
      <vt:lpstr>The Rename Operation</vt:lpstr>
      <vt:lpstr>Null Values</vt:lpstr>
      <vt:lpstr>Null Values (Cont.)</vt:lpstr>
      <vt:lpstr>Modification of the Database</vt:lpstr>
      <vt:lpstr>Deletion</vt:lpstr>
      <vt:lpstr>Deletion (Cont.)</vt:lpstr>
      <vt:lpstr>Insertion</vt:lpstr>
      <vt:lpstr>Insertion (Cont.)</vt:lpstr>
      <vt:lpstr>Updates</vt:lpstr>
      <vt:lpstr>Updates (Cont.)</vt:lpstr>
      <vt:lpstr>Case Statement for Conditional Updates</vt:lpstr>
      <vt:lpstr>Updates with Scalar Subqueries</vt:lpstr>
      <vt:lpstr>PowerPoint Presentation</vt:lpstr>
      <vt:lpstr>Harry Potter Character Information Application (Reminder)</vt:lpstr>
      <vt:lpstr>Next Steps in the Plan</vt:lpstr>
      <vt:lpstr>Data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572</cp:revision>
  <cp:lastPrinted>2018-11-15T21:01:50Z</cp:lastPrinted>
  <dcterms:created xsi:type="dcterms:W3CDTF">2010-04-12T23:12:02Z</dcterms:created>
  <dcterms:modified xsi:type="dcterms:W3CDTF">2021-02-18T22:31:06Z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